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s/slide47.xml" ContentType="application/vnd.openxmlformats-officedocument.presentationml.slide+xml"/>
  <Override PartName="/ppt/slides/slide56.xml" ContentType="application/vnd.openxmlformats-officedocument.presentationml.slide+xml"/>
  <Override PartName="/ppt/slides/slide58.xml" ContentType="application/vnd.openxmlformats-officedocument.presentationml.slide+xml"/>
  <Override PartName="/ppt/slides/slide67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s/slide54.xml" ContentType="application/vnd.openxmlformats-officedocument.presentationml.slide+xml"/>
  <Override PartName="/ppt/slides/slide65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slides/slide52.xml" ContentType="application/vnd.openxmlformats-officedocument.presentationml.slide+xml"/>
  <Override PartName="/ppt/slides/slide6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slides/slide61.xml" ContentType="application/vnd.openxmlformats-officedocument.presentationml.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slides/slide59.xml" ContentType="application/vnd.openxmlformats-officedocument.presentationml.slide+xml"/>
  <Override PartName="/ppt/slides/slide6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s/slide57.xml" ContentType="application/vnd.openxmlformats-officedocument.presentationml.slide+xml"/>
  <Override PartName="/ppt/slides/slide66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slides/slide64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s/slide62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slides/slide69.xml" ContentType="application/vnd.openxmlformats-officedocument.presentationml.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332" r:id="rId2"/>
    <p:sldId id="259" r:id="rId3"/>
    <p:sldId id="342" r:id="rId4"/>
    <p:sldId id="267" r:id="rId5"/>
    <p:sldId id="269" r:id="rId6"/>
    <p:sldId id="331" r:id="rId7"/>
    <p:sldId id="271" r:id="rId8"/>
    <p:sldId id="272" r:id="rId9"/>
    <p:sldId id="276" r:id="rId10"/>
    <p:sldId id="277" r:id="rId11"/>
    <p:sldId id="273" r:id="rId12"/>
    <p:sldId id="341" r:id="rId13"/>
    <p:sldId id="280" r:id="rId14"/>
    <p:sldId id="335" r:id="rId15"/>
    <p:sldId id="279" r:id="rId16"/>
    <p:sldId id="349" r:id="rId17"/>
    <p:sldId id="281" r:id="rId18"/>
    <p:sldId id="282" r:id="rId19"/>
    <p:sldId id="283" r:id="rId20"/>
    <p:sldId id="284" r:id="rId21"/>
    <p:sldId id="333" r:id="rId22"/>
    <p:sldId id="287" r:id="rId23"/>
    <p:sldId id="288" r:id="rId24"/>
    <p:sldId id="289" r:id="rId25"/>
    <p:sldId id="290" r:id="rId26"/>
    <p:sldId id="291" r:id="rId27"/>
    <p:sldId id="292" r:id="rId28"/>
    <p:sldId id="293" r:id="rId29"/>
    <p:sldId id="294" r:id="rId30"/>
    <p:sldId id="295" r:id="rId31"/>
    <p:sldId id="296" r:id="rId32"/>
    <p:sldId id="297" r:id="rId33"/>
    <p:sldId id="298" r:id="rId34"/>
    <p:sldId id="299" r:id="rId35"/>
    <p:sldId id="300" r:id="rId36"/>
    <p:sldId id="301" r:id="rId37"/>
    <p:sldId id="302" r:id="rId38"/>
    <p:sldId id="345" r:id="rId39"/>
    <p:sldId id="303" r:id="rId40"/>
    <p:sldId id="304" r:id="rId41"/>
    <p:sldId id="305" r:id="rId42"/>
    <p:sldId id="309" r:id="rId43"/>
    <p:sldId id="310" r:id="rId44"/>
    <p:sldId id="311" r:id="rId45"/>
    <p:sldId id="308" r:id="rId46"/>
    <p:sldId id="334" r:id="rId47"/>
    <p:sldId id="307" r:id="rId48"/>
    <p:sldId id="306" r:id="rId49"/>
    <p:sldId id="313" r:id="rId50"/>
    <p:sldId id="314" r:id="rId51"/>
    <p:sldId id="315" r:id="rId52"/>
    <p:sldId id="316" r:id="rId53"/>
    <p:sldId id="317" r:id="rId54"/>
    <p:sldId id="318" r:id="rId55"/>
    <p:sldId id="319" r:id="rId56"/>
    <p:sldId id="321" r:id="rId57"/>
    <p:sldId id="346" r:id="rId58"/>
    <p:sldId id="347" r:id="rId59"/>
    <p:sldId id="352" r:id="rId60"/>
    <p:sldId id="348" r:id="rId61"/>
    <p:sldId id="353" r:id="rId62"/>
    <p:sldId id="337" r:id="rId63"/>
    <p:sldId id="343" r:id="rId64"/>
    <p:sldId id="322" r:id="rId65"/>
    <p:sldId id="325" r:id="rId66"/>
    <p:sldId id="326" r:id="rId67"/>
    <p:sldId id="328" r:id="rId68"/>
    <p:sldId id="329" r:id="rId69"/>
    <p:sldId id="350" r:id="rId70"/>
  </p:sldIdLst>
  <p:sldSz cx="9144000" cy="6858000" type="screen4x3"/>
  <p:notesSz cx="6789738" cy="9929813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597FF"/>
    <a:srgbClr val="FF9E1D"/>
    <a:srgbClr val="D68B1C"/>
    <a:srgbClr val="609600"/>
    <a:srgbClr val="6CA800"/>
    <a:srgbClr val="EE7D00"/>
    <a:srgbClr val="253600"/>
    <a:srgbClr val="552579"/>
    <a:srgbClr val="D09622"/>
    <a:srgbClr val="CC9900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7" d="100"/>
          <a:sy n="77" d="100"/>
        </p:scale>
        <p:origin x="-552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156370338" cy="15637033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" Type="http://schemas.openxmlformats.org/officeDocument/2006/relationships/slide" Target="slides/slide6.xml"/><Relationship Id="rId71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viewProps" Target="view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448965" y="3581705"/>
            <a:ext cx="8246070" cy="1527050"/>
          </a:xfrm>
          <a:effectLst>
            <a:outerShdw blurRad="50800" dist="38100" dir="2700000" algn="ctr" rotWithShape="0">
              <a:schemeClr val="tx1">
                <a:alpha val="68000"/>
              </a:schemeClr>
            </a:outerShdw>
          </a:effectLst>
        </p:spPr>
        <p:txBody>
          <a:bodyPr>
            <a:normAutofit/>
          </a:bodyPr>
          <a:lstStyle>
            <a:lvl1pPr algn="r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</a:t>
            </a:r>
            <a:br>
              <a:rPr lang="en-US" dirty="0" smtClean="0"/>
            </a:br>
            <a:r>
              <a:rPr lang="en-US" dirty="0" smtClean="0"/>
              <a:t>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48965" y="5108755"/>
            <a:ext cx="8246070" cy="1068935"/>
          </a:xfrm>
        </p:spPr>
        <p:txBody>
          <a:bodyPr>
            <a:normAutofit/>
          </a:bodyPr>
          <a:lstStyle>
            <a:lvl1pPr marL="0" indent="0" algn="r">
              <a:buNone/>
              <a:defRPr sz="2800">
                <a:solidFill>
                  <a:srgbClr val="FFFF00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</a:t>
            </a:r>
          </a:p>
          <a:p>
            <a:r>
              <a:rPr lang="en-US" dirty="0" smtClean="0"/>
              <a:t>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21-Aug-17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32538751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21-Aug-17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4776078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21-Aug-17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42866572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21-Aug-17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8936099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8965" y="985720"/>
            <a:ext cx="8229600" cy="610820"/>
          </a:xfrm>
        </p:spPr>
        <p:txBody>
          <a:bodyPr>
            <a:normAutofit/>
          </a:bodyPr>
          <a:lstStyle>
            <a:lvl1pPr algn="l">
              <a:defRPr sz="3600">
                <a:solidFill>
                  <a:srgbClr val="FFFF00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8965" y="1596540"/>
            <a:ext cx="8229600" cy="4275740"/>
          </a:xfrm>
        </p:spPr>
        <p:txBody>
          <a:bodyPr/>
          <a:lstStyle>
            <a:lvl1pPr>
              <a:defRPr sz="280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21-Aug-17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6644713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3311" y="374900"/>
            <a:ext cx="6719018" cy="868839"/>
          </a:xfrm>
        </p:spPr>
        <p:txBody>
          <a:bodyPr>
            <a:normAutofit/>
          </a:bodyPr>
          <a:lstStyle>
            <a:lvl1pPr algn="l">
              <a:defRPr sz="3600">
                <a:solidFill>
                  <a:srgbClr val="FFFF00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23312" y="1138425"/>
            <a:ext cx="6719018" cy="5039265"/>
          </a:xfrm>
        </p:spPr>
        <p:txBody>
          <a:bodyPr/>
          <a:lstStyle>
            <a:lvl1pPr>
              <a:defRPr sz="280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21-Aug-17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6293913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21-Aug-17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8634415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833014"/>
            <a:ext cx="8229600" cy="58462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21-Aug-17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5567918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8965" y="985720"/>
            <a:ext cx="8229600" cy="532180"/>
          </a:xfrm>
        </p:spPr>
        <p:txBody>
          <a:bodyPr>
            <a:normAutofit/>
          </a:bodyPr>
          <a:lstStyle>
            <a:lvl1pPr algn="l">
              <a:defRPr sz="3600">
                <a:solidFill>
                  <a:srgbClr val="FFFF00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48965" y="1577497"/>
            <a:ext cx="4040188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8965" y="2207360"/>
            <a:ext cx="4040188" cy="3035058"/>
          </a:xfrm>
        </p:spPr>
        <p:txBody>
          <a:bodyPr/>
          <a:lstStyle>
            <a:lvl1pPr>
              <a:defRPr sz="2400">
                <a:solidFill>
                  <a:schemeClr val="bg1"/>
                </a:solidFill>
              </a:defRPr>
            </a:lvl1pPr>
            <a:lvl2pPr>
              <a:defRPr sz="2000">
                <a:solidFill>
                  <a:schemeClr val="bg1"/>
                </a:solidFill>
              </a:defRPr>
            </a:lvl2pPr>
            <a:lvl3pPr>
              <a:defRPr sz="1800">
                <a:solidFill>
                  <a:schemeClr val="bg1"/>
                </a:solidFill>
              </a:defRPr>
            </a:lvl3pPr>
            <a:lvl4pPr>
              <a:defRPr sz="1600">
                <a:solidFill>
                  <a:schemeClr val="bg1"/>
                </a:solidFill>
              </a:defRPr>
            </a:lvl4pPr>
            <a:lvl5pPr>
              <a:defRPr sz="1600">
                <a:solidFill>
                  <a:schemeClr val="bg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36790" y="1577497"/>
            <a:ext cx="4041775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36790" y="2207360"/>
            <a:ext cx="4041775" cy="3035058"/>
          </a:xfrm>
        </p:spPr>
        <p:txBody>
          <a:bodyPr/>
          <a:lstStyle>
            <a:lvl1pPr>
              <a:defRPr sz="2400">
                <a:solidFill>
                  <a:schemeClr val="bg1"/>
                </a:solidFill>
              </a:defRPr>
            </a:lvl1pPr>
            <a:lvl2pPr>
              <a:defRPr sz="2000">
                <a:solidFill>
                  <a:schemeClr val="bg1"/>
                </a:solidFill>
              </a:defRPr>
            </a:lvl2pPr>
            <a:lvl3pPr>
              <a:defRPr sz="1800">
                <a:solidFill>
                  <a:schemeClr val="bg1"/>
                </a:solidFill>
              </a:defRPr>
            </a:lvl3pPr>
            <a:lvl4pPr>
              <a:defRPr sz="1600">
                <a:solidFill>
                  <a:schemeClr val="bg1"/>
                </a:solidFill>
              </a:defRPr>
            </a:lvl4pPr>
            <a:lvl5pPr>
              <a:defRPr sz="1600">
                <a:solidFill>
                  <a:schemeClr val="bg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21-Aug-17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41229119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21-Aug-17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0297731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21-Aug-17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42518640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21-Aug-17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1744526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 cstate="print">
            <a:alphaModFix amt="99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074F12-AA26-4AC8-9962-C36BB8F32554}" type="datetimeFigureOut">
              <a:rPr lang="en-US" smtClean="0"/>
              <a:pPr/>
              <a:t>21-Aug-17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9440393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mailto:kristina.mataruga@rpz-rs.org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5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hyperlink" Target="http://www.glencoe.com/sites/common_assets/languageart/grade9/G9WAER.PDF" TargetMode="Externa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hyperlink" Target="http://www.futureme.org/" TargetMode="Externa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hyperlink" Target="mailto:kristina.mataruga@rpz-rs.org" TargetMode="External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17899" y="1"/>
            <a:ext cx="7482545" cy="3581704"/>
          </a:xfrm>
        </p:spPr>
        <p:txBody>
          <a:bodyPr>
            <a:normAutofit fontScale="90000"/>
          </a:bodyPr>
          <a:lstStyle/>
          <a:p>
            <a:pPr algn="ctr"/>
            <a:r>
              <a:rPr lang="sr-Cyrl-RS" dirty="0" smtClean="0"/>
              <a:t/>
            </a:r>
            <a:br>
              <a:rPr lang="sr-Cyrl-RS" dirty="0" smtClean="0"/>
            </a:br>
            <a:r>
              <a:rPr lang="sr-Cyrl-RS" dirty="0" smtClean="0"/>
              <a:t/>
            </a:r>
            <a:br>
              <a:rPr lang="sr-Cyrl-RS" dirty="0" smtClean="0"/>
            </a:br>
            <a:r>
              <a:rPr lang="sr-Cyrl-RS" dirty="0" smtClean="0"/>
              <a:t/>
            </a:r>
            <a:br>
              <a:rPr lang="sr-Cyrl-RS" dirty="0" smtClean="0"/>
            </a:br>
            <a:r>
              <a:rPr lang="sr-Cyrl-RS" dirty="0" smtClean="0"/>
              <a:t/>
            </a:r>
            <a:br>
              <a:rPr lang="sr-Cyrl-RS" dirty="0" smtClean="0"/>
            </a:br>
            <a:r>
              <a:rPr lang="sr-Cyrl-RS" dirty="0" smtClean="0"/>
              <a:t/>
            </a:r>
            <a:br>
              <a:rPr lang="sr-Cyrl-RS" dirty="0" smtClean="0"/>
            </a:br>
            <a:r>
              <a:rPr lang="sr-Cyrl-RS" dirty="0" smtClean="0"/>
              <a:t/>
            </a:r>
            <a:br>
              <a:rPr lang="sr-Cyrl-RS" dirty="0" smtClean="0"/>
            </a:br>
            <a:r>
              <a:rPr lang="sr-Cyrl-RS" sz="3100" dirty="0" smtClean="0"/>
              <a:t>Републички педагошки завод </a:t>
            </a:r>
            <a:r>
              <a:rPr lang="sr-Cyrl-RS" dirty="0" smtClean="0"/>
              <a:t/>
            </a:r>
            <a:br>
              <a:rPr lang="sr-Cyrl-RS" dirty="0" smtClean="0"/>
            </a:br>
            <a:r>
              <a:rPr lang="sr-Cyrl-RS" dirty="0" smtClean="0"/>
              <a:t/>
            </a:r>
            <a:br>
              <a:rPr lang="sr-Cyrl-RS" dirty="0" smtClean="0"/>
            </a:br>
            <a:r>
              <a:rPr lang="sr-Cyrl-RS" dirty="0" smtClean="0"/>
              <a:t/>
            </a:r>
            <a:br>
              <a:rPr lang="sr-Cyrl-RS" dirty="0" smtClean="0"/>
            </a:br>
            <a:r>
              <a:rPr lang="sr-Latn-RS" dirty="0" smtClean="0"/>
              <a:t/>
            </a:r>
            <a:br>
              <a:rPr lang="sr-Latn-RS" dirty="0" smtClean="0"/>
            </a:br>
            <a:r>
              <a:rPr lang="sr-Cyrl-RS" dirty="0" smtClean="0"/>
              <a:t>Савјетовање наставника енглеског језика</a:t>
            </a:r>
            <a:br>
              <a:rPr lang="sr-Cyrl-RS" dirty="0" smtClean="0"/>
            </a:br>
            <a:r>
              <a:rPr lang="sr-Cyrl-RS" dirty="0" smtClean="0"/>
              <a:t/>
            </a:r>
            <a:br>
              <a:rPr lang="sr-Cyrl-RS" dirty="0" smtClean="0"/>
            </a:br>
            <a:r>
              <a:rPr lang="sr-Cyrl-RS" dirty="0" smtClean="0"/>
              <a:t/>
            </a:r>
            <a:br>
              <a:rPr lang="sr-Cyrl-RS" dirty="0" smtClean="0"/>
            </a:br>
            <a:r>
              <a:rPr lang="sr-Cyrl-RS" dirty="0" smtClean="0"/>
              <a:t/>
            </a:r>
            <a:br>
              <a:rPr lang="sr-Cyrl-R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sr-Cyrl-RS" dirty="0" smtClean="0"/>
              <a:t/>
            </a:r>
            <a:br>
              <a:rPr lang="sr-Cyrl-RS" dirty="0" smtClean="0"/>
            </a:br>
            <a:r>
              <a:rPr lang="sr-Cyrl-RS" dirty="0" smtClean="0"/>
              <a:t/>
            </a:r>
            <a:br>
              <a:rPr lang="sr-Cyrl-RS" dirty="0" smtClean="0"/>
            </a:br>
            <a:endParaRPr lang="sr-Cyrl-BA" dirty="0"/>
          </a:p>
        </p:txBody>
      </p:sp>
      <p:sp>
        <p:nvSpPr>
          <p:cNvPr id="6" name="TextBox 5"/>
          <p:cNvSpPr txBox="1"/>
          <p:nvPr/>
        </p:nvSpPr>
        <p:spPr>
          <a:xfrm>
            <a:off x="1670605" y="4803345"/>
            <a:ext cx="7177135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dirty="0" smtClean="0">
                <a:solidFill>
                  <a:schemeClr val="bg1"/>
                </a:solidFill>
              </a:rPr>
              <a:t>инспектор-просвјетни савјетник</a:t>
            </a:r>
            <a:br>
              <a:rPr lang="sr-Cyrl-RS" dirty="0" smtClean="0">
                <a:solidFill>
                  <a:schemeClr val="bg1"/>
                </a:solidFill>
              </a:rPr>
            </a:br>
            <a:r>
              <a:rPr lang="sr-Cyrl-RS" dirty="0" smtClean="0">
                <a:solidFill>
                  <a:schemeClr val="bg1"/>
                </a:solidFill>
              </a:rPr>
              <a:t>Кристина </a:t>
            </a:r>
            <a:r>
              <a:rPr lang="sr-Cyrl-RS" dirty="0" smtClean="0">
                <a:solidFill>
                  <a:schemeClr val="bg1"/>
                </a:solidFill>
              </a:rPr>
              <a:t>Матаруга</a:t>
            </a:r>
            <a:endParaRPr lang="sr-Latn-RS" dirty="0" smtClean="0">
              <a:solidFill>
                <a:schemeClr val="bg1"/>
              </a:solidFill>
            </a:endParaRPr>
          </a:p>
          <a:p>
            <a:r>
              <a:rPr lang="sr-Latn-RS" dirty="0" smtClean="0">
                <a:solidFill>
                  <a:schemeClr val="bg1"/>
                </a:solidFill>
                <a:hlinkClick r:id="rId2"/>
              </a:rPr>
              <a:t>k</a:t>
            </a:r>
            <a:r>
              <a:rPr lang="sr-Latn-RS" dirty="0" smtClean="0">
                <a:solidFill>
                  <a:schemeClr val="bg1"/>
                </a:solidFill>
                <a:hlinkClick r:id="rId2"/>
              </a:rPr>
              <a:t>ristina.mataruga@rpz-rs.org</a:t>
            </a:r>
            <a:endParaRPr lang="sr-Latn-RS" dirty="0" smtClean="0">
              <a:solidFill>
                <a:schemeClr val="bg1"/>
              </a:solidFill>
            </a:endParaRPr>
          </a:p>
          <a:p>
            <a:r>
              <a:rPr lang="sr-Cyrl-RS" dirty="0" smtClean="0">
                <a:solidFill>
                  <a:schemeClr val="bg1"/>
                </a:solidFill>
              </a:rPr>
              <a:t/>
            </a:r>
            <a:br>
              <a:rPr lang="sr-Cyrl-RS" dirty="0" smtClean="0">
                <a:solidFill>
                  <a:schemeClr val="bg1"/>
                </a:solidFill>
              </a:rPr>
            </a:br>
            <a:r>
              <a:rPr lang="sr-Cyrl-RS" dirty="0" smtClean="0">
                <a:solidFill>
                  <a:schemeClr val="bg1"/>
                </a:solidFill>
              </a:rPr>
              <a:t>август, 2017.</a:t>
            </a:r>
            <a:r>
              <a:rPr lang="sr-Cyrl-RS" dirty="0" smtClean="0"/>
              <a:t> </a:t>
            </a:r>
            <a:endParaRPr lang="sr-Cyrl-BA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65194" y="609600"/>
            <a:ext cx="7482546" cy="5846136"/>
          </a:xfrm>
        </p:spPr>
        <p:txBody>
          <a:bodyPr>
            <a:normAutofit/>
          </a:bodyPr>
          <a:lstStyle/>
          <a:p>
            <a:r>
              <a:rPr lang="sr-Cyrl-RS" dirty="0" smtClean="0"/>
              <a:t>Индуктивни начин</a:t>
            </a:r>
          </a:p>
          <a:p>
            <a:r>
              <a:rPr lang="sr-Cyrl-RS" dirty="0" smtClean="0"/>
              <a:t>Дати што више примјера да ученици уоче правило</a:t>
            </a:r>
          </a:p>
          <a:p>
            <a:r>
              <a:rPr lang="sr-Cyrl-RS" dirty="0" smtClean="0"/>
              <a:t>Кроз мноштво примјера увјежбати граматичко градиво</a:t>
            </a:r>
          </a:p>
          <a:p>
            <a:r>
              <a:rPr lang="sr-Cyrl-RS" dirty="0" smtClean="0"/>
              <a:t>Граматичка правила </a:t>
            </a:r>
            <a:r>
              <a:rPr lang="sr-Cyrl-RS" b="1" u="sng" dirty="0" smtClean="0"/>
              <a:t>не испитивати </a:t>
            </a:r>
            <a:r>
              <a:rPr lang="sr-Cyrl-RS" dirty="0" smtClean="0"/>
              <a:t>усменим путем</a:t>
            </a:r>
          </a:p>
          <a:p>
            <a:pPr lvl="1"/>
            <a:r>
              <a:rPr lang="sr-Latn-RS" dirty="0" smtClean="0"/>
              <a:t>What were your parents doing yesterday at 8 pm?</a:t>
            </a:r>
          </a:p>
          <a:p>
            <a:pPr lvl="1"/>
            <a:r>
              <a:rPr lang="sr-Latn-RS" dirty="0" smtClean="0"/>
              <a:t>What did you do yesterday?</a:t>
            </a:r>
          </a:p>
          <a:p>
            <a:pPr lvl="1"/>
            <a:r>
              <a:rPr lang="sr-Cyrl-RS" dirty="0" smtClean="0"/>
              <a:t>Описати ситуацију на слици (</a:t>
            </a:r>
            <a:r>
              <a:rPr lang="sr-Latn-RS" dirty="0" smtClean="0"/>
              <a:t>Continuous, there is/are, adjectives, prepositions....)</a:t>
            </a:r>
            <a:endParaRPr lang="sr-Cyrl-RS" dirty="0" smtClean="0"/>
          </a:p>
          <a:p>
            <a:endParaRPr lang="sr-Cyrl-BA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2490" y="527605"/>
            <a:ext cx="7239000" cy="763525"/>
          </a:xfrm>
          <a:noFill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ctr"/>
            <a:r>
              <a:rPr lang="sr-Cyrl-BA" dirty="0" smtClean="0">
                <a:latin typeface="+mj-lt"/>
              </a:rPr>
              <a:t>Р</a:t>
            </a:r>
            <a:r>
              <a:rPr lang="sr-Cyrl-RS" dirty="0" smtClean="0">
                <a:latin typeface="+mj-lt"/>
              </a:rPr>
              <a:t>ад на задацима из уџбеника</a:t>
            </a:r>
            <a:endParaRPr lang="sr-Cyrl-BA" dirty="0">
              <a:latin typeface="+mj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17899" y="1295400"/>
            <a:ext cx="7177135" cy="5160336"/>
          </a:xfrm>
        </p:spPr>
        <p:txBody>
          <a:bodyPr/>
          <a:lstStyle/>
          <a:p>
            <a:r>
              <a:rPr lang="en-GB" dirty="0" smtClean="0"/>
              <a:t>S</a:t>
            </a:r>
            <a:r>
              <a:rPr lang="sr-Latn-RS" dirty="0" smtClean="0"/>
              <a:t>B p. 43 </a:t>
            </a:r>
            <a:r>
              <a:rPr lang="sr-Cyrl-RS" dirty="0" smtClean="0"/>
              <a:t>- написати на табли</a:t>
            </a:r>
            <a:endParaRPr lang="sr-Cyrl-BA" dirty="0" smtClean="0"/>
          </a:p>
          <a:p>
            <a:r>
              <a:rPr lang="sr-Cyrl-BA" dirty="0" smtClean="0"/>
              <a:t>У</a:t>
            </a:r>
            <a:r>
              <a:rPr lang="sr-Cyrl-RS" dirty="0" smtClean="0"/>
              <a:t>путство чита ученик/у себи</a:t>
            </a:r>
          </a:p>
          <a:p>
            <a:r>
              <a:rPr lang="sr-Cyrl-BA" dirty="0" smtClean="0"/>
              <a:t>О</a:t>
            </a:r>
            <a:r>
              <a:rPr lang="sr-Cyrl-RS" dirty="0" smtClean="0"/>
              <a:t>бјаснити задатак</a:t>
            </a:r>
          </a:p>
          <a:p>
            <a:r>
              <a:rPr lang="sr-Cyrl-RS" dirty="0" smtClean="0"/>
              <a:t>Дати јасна и прецизна упутства</a:t>
            </a:r>
          </a:p>
          <a:p>
            <a:r>
              <a:rPr lang="sr-Cyrl-BA" dirty="0" smtClean="0"/>
              <a:t>У</a:t>
            </a:r>
            <a:r>
              <a:rPr lang="sr-Cyrl-RS" dirty="0" smtClean="0"/>
              <a:t>радити један примјер заједно</a:t>
            </a:r>
          </a:p>
          <a:p>
            <a:r>
              <a:rPr lang="sr-Latn-RS" dirty="0" smtClean="0"/>
              <a:t>Feedback</a:t>
            </a:r>
            <a:endParaRPr lang="sr-Cyrl-RS" dirty="0" smtClean="0"/>
          </a:p>
          <a:p>
            <a:endParaRPr lang="sr-Cyrl-RS" dirty="0" smtClean="0"/>
          </a:p>
          <a:p>
            <a:r>
              <a:rPr lang="sr-Cyrl-RS" dirty="0" smtClean="0"/>
              <a:t>Не преводити реченице из задатка</a:t>
            </a:r>
            <a:endParaRPr lang="sr-Latn-RS" dirty="0" smtClean="0"/>
          </a:p>
          <a:p>
            <a:endParaRPr lang="sr-Cyrl-RS" dirty="0" smtClean="0"/>
          </a:p>
          <a:p>
            <a:pPr>
              <a:buNone/>
            </a:pPr>
            <a:endParaRPr lang="sr-Cyrl-BA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8965" y="374900"/>
            <a:ext cx="8229600" cy="610820"/>
          </a:xfrm>
        </p:spPr>
        <p:txBody>
          <a:bodyPr>
            <a:noAutofit/>
          </a:bodyPr>
          <a:lstStyle/>
          <a:p>
            <a:pPr algn="ctr"/>
            <a:r>
              <a:rPr lang="sr-Cyrl-RS" dirty="0" smtClean="0"/>
              <a:t>Оцјењивање</a:t>
            </a:r>
            <a:endParaRPr lang="sr-Cyrl-B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17900" y="1138425"/>
            <a:ext cx="6787900" cy="5317311"/>
          </a:xfrm>
        </p:spPr>
        <p:txBody>
          <a:bodyPr>
            <a:normAutofit/>
          </a:bodyPr>
          <a:lstStyle/>
          <a:p>
            <a:r>
              <a:rPr lang="sr-Cyrl-BA" dirty="0" smtClean="0"/>
              <a:t>Није континуирано</a:t>
            </a:r>
          </a:p>
          <a:p>
            <a:r>
              <a:rPr lang="sr-Cyrl-BA" dirty="0" smtClean="0"/>
              <a:t>Мали број усмених оцјена </a:t>
            </a:r>
          </a:p>
          <a:p>
            <a:endParaRPr lang="sr-Cyrl-BA" dirty="0" smtClean="0"/>
          </a:p>
          <a:p>
            <a:r>
              <a:rPr lang="sr-Cyrl-BA" dirty="0" smtClean="0"/>
              <a:t>Интерна евиденција наставника  </a:t>
            </a:r>
          </a:p>
          <a:p>
            <a:pPr lvl="2"/>
            <a:r>
              <a:rPr lang="sr-Cyrl-BA" dirty="0" smtClean="0"/>
              <a:t>К</a:t>
            </a:r>
            <a:r>
              <a:rPr lang="sr-Cyrl-RS" dirty="0" smtClean="0"/>
              <a:t>онтинуирано праћење ученика</a:t>
            </a:r>
          </a:p>
          <a:p>
            <a:pPr lvl="2"/>
            <a:r>
              <a:rPr lang="sr-Cyrl-RS" dirty="0" smtClean="0"/>
              <a:t>Штити наставника</a:t>
            </a:r>
          </a:p>
          <a:p>
            <a:pPr lvl="2"/>
            <a:endParaRPr lang="sr-Cyrl-BA" dirty="0" smtClean="0"/>
          </a:p>
          <a:p>
            <a:r>
              <a:rPr lang="sr-Cyrl-RS" dirty="0" smtClean="0"/>
              <a:t>Избјегавати испитивање </a:t>
            </a:r>
            <a:endParaRPr lang="sr-Latn-RS" dirty="0" smtClean="0"/>
          </a:p>
          <a:p>
            <a:pPr lvl="1"/>
            <a:r>
              <a:rPr lang="sr-Cyrl-BA" dirty="0" smtClean="0"/>
              <a:t>Р</a:t>
            </a:r>
            <a:r>
              <a:rPr lang="sr-Cyrl-RS" dirty="0" smtClean="0"/>
              <a:t>ијечи</a:t>
            </a:r>
          </a:p>
          <a:p>
            <a:pPr lvl="1"/>
            <a:r>
              <a:rPr lang="sr-Cyrl-BA" dirty="0" smtClean="0"/>
              <a:t>Г</a:t>
            </a:r>
            <a:r>
              <a:rPr lang="sr-Cyrl-RS" dirty="0" smtClean="0"/>
              <a:t>раматичких правила</a:t>
            </a:r>
            <a:endParaRPr lang="sr-Latn-RS" dirty="0" smtClean="0"/>
          </a:p>
          <a:p>
            <a:endParaRPr lang="sr-Cyrl-BA" dirty="0"/>
          </a:p>
        </p:txBody>
      </p:sp>
      <p:pic>
        <p:nvPicPr>
          <p:cNvPr id="4" name="Picture 3" descr="note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167985" y="2818180"/>
            <a:ext cx="1532915" cy="168562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746760"/>
          </a:xfrm>
          <a:noFill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sr-Cyrl-BA" dirty="0" smtClean="0"/>
              <a:t>Приручници</a:t>
            </a:r>
            <a:endParaRPr lang="sr-Cyrl-B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65195" y="1138425"/>
            <a:ext cx="7329840" cy="5344675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sr-Cyrl-RS" dirty="0" smtClean="0"/>
              <a:t>	</a:t>
            </a:r>
            <a:r>
              <a:rPr lang="sr-Latn-RS" dirty="0" smtClean="0"/>
              <a:t>Cambridge Copy Collection</a:t>
            </a:r>
          </a:p>
          <a:p>
            <a:pPr lvl="1">
              <a:buFont typeface="Wingdings" pitchFamily="2" charset="2"/>
              <a:buChar char="Ø"/>
            </a:pPr>
            <a:r>
              <a:rPr lang="en-GB" dirty="0" smtClean="0"/>
              <a:t>G</a:t>
            </a:r>
            <a:r>
              <a:rPr lang="sr-Latn-RS" dirty="0" smtClean="0"/>
              <a:t>rammar; Vocabulary; Writing ......</a:t>
            </a:r>
          </a:p>
          <a:p>
            <a:pPr lvl="1">
              <a:buFont typeface="Wingdings" pitchFamily="2" charset="2"/>
              <a:buChar char="Ø"/>
            </a:pPr>
            <a:r>
              <a:rPr lang="sr-Latn-RS" dirty="0" smtClean="0"/>
              <a:t>Cambridge ESOL activities</a:t>
            </a:r>
          </a:p>
          <a:p>
            <a:pPr lvl="1">
              <a:buFont typeface="Wingdings" pitchFamily="2" charset="2"/>
              <a:buChar char="Ø"/>
            </a:pPr>
            <a:r>
              <a:rPr lang="sr-Latn-RS" dirty="0" smtClean="0"/>
              <a:t>Singing grammar</a:t>
            </a:r>
          </a:p>
          <a:p>
            <a:pPr lvl="1">
              <a:buNone/>
            </a:pPr>
            <a:endParaRPr lang="sr-Latn-RS" dirty="0" smtClean="0"/>
          </a:p>
          <a:p>
            <a:pPr lvl="1">
              <a:buNone/>
            </a:pPr>
            <a:r>
              <a:rPr lang="sr-Latn-RS" dirty="0" smtClean="0"/>
              <a:t>Scholastic </a:t>
            </a:r>
          </a:p>
          <a:p>
            <a:pPr lvl="1">
              <a:buFont typeface="Wingdings" pitchFamily="2" charset="2"/>
              <a:buChar char="Ø"/>
            </a:pPr>
            <a:r>
              <a:rPr lang="sr-Latn-RS" dirty="0" smtClean="0"/>
              <a:t>(Junior English) Timesavers (razne oblasti)</a:t>
            </a:r>
          </a:p>
          <a:p>
            <a:pPr lvl="1">
              <a:buFont typeface="Wingdings" pitchFamily="2" charset="2"/>
              <a:buChar char="Ø"/>
            </a:pPr>
            <a:r>
              <a:rPr lang="sr-Latn-RS" dirty="0" smtClean="0"/>
              <a:t>Funny fairy tale grammar</a:t>
            </a:r>
          </a:p>
          <a:p>
            <a:pPr lvl="1">
              <a:buFont typeface="Wingdings" pitchFamily="2" charset="2"/>
              <a:buChar char="Ø"/>
            </a:pPr>
            <a:r>
              <a:rPr lang="sr-Latn-RS" dirty="0" smtClean="0"/>
              <a:t>Reading and writing skill builders</a:t>
            </a:r>
          </a:p>
          <a:p>
            <a:pPr lvl="1">
              <a:buNone/>
            </a:pPr>
            <a:endParaRPr lang="sr-Latn-R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>
              <a:buNone/>
            </a:pPr>
            <a:r>
              <a:rPr lang="sr-Latn-RS" dirty="0" smtClean="0"/>
              <a:t>Longman </a:t>
            </a:r>
            <a:endParaRPr lang="sr-Cyrl-RS" dirty="0" smtClean="0"/>
          </a:p>
          <a:p>
            <a:pPr lvl="1">
              <a:buNone/>
            </a:pPr>
            <a:r>
              <a:rPr lang="sr-Latn-RS" dirty="0" smtClean="0"/>
              <a:t>Grammar/vocabulary/ Communication Games</a:t>
            </a:r>
          </a:p>
          <a:p>
            <a:pPr lvl="1">
              <a:buFont typeface="Courier New" pitchFamily="49" charset="0"/>
              <a:buChar char="o"/>
            </a:pPr>
            <a:endParaRPr lang="sr-Latn-RS" dirty="0" smtClean="0"/>
          </a:p>
          <a:p>
            <a:pPr lvl="1">
              <a:buNone/>
            </a:pPr>
            <a:r>
              <a:rPr lang="sr-Latn-RS" dirty="0" smtClean="0"/>
              <a:t>Grammar rhymes</a:t>
            </a:r>
          </a:p>
          <a:p>
            <a:pPr lvl="1">
              <a:buNone/>
            </a:pPr>
            <a:r>
              <a:rPr lang="sr-Latn-RS" dirty="0" smtClean="0"/>
              <a:t>Grammar with laughter - Language teaching publication</a:t>
            </a:r>
          </a:p>
          <a:p>
            <a:endParaRPr lang="sr-Cyrl-BA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670560"/>
          </a:xfrm>
          <a:noFill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ctr"/>
            <a:r>
              <a:rPr lang="sr-Cyrl-RS" dirty="0" smtClean="0">
                <a:latin typeface="+mj-lt"/>
              </a:rPr>
              <a:t>Интернет странице</a:t>
            </a:r>
            <a:endParaRPr lang="sr-Cyrl-BA" dirty="0">
              <a:latin typeface="+mj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65195" y="1138425"/>
            <a:ext cx="7482545" cy="4275740"/>
          </a:xfrm>
        </p:spPr>
        <p:txBody>
          <a:bodyPr/>
          <a:lstStyle/>
          <a:p>
            <a:r>
              <a:rPr lang="sr-Latn-RS" dirty="0" smtClean="0"/>
              <a:t>vk.com</a:t>
            </a:r>
          </a:p>
          <a:p>
            <a:r>
              <a:rPr lang="sr-Latn-RS" dirty="0" smtClean="0"/>
              <a:t>busyteacher.org </a:t>
            </a:r>
          </a:p>
          <a:p>
            <a:pPr lvl="1">
              <a:buFont typeface="Wingdings" pitchFamily="2" charset="2"/>
              <a:buChar char="v"/>
            </a:pPr>
            <a:r>
              <a:rPr lang="en-GB" dirty="0" smtClean="0"/>
              <a:t>G</a:t>
            </a:r>
            <a:r>
              <a:rPr lang="sr-Latn-RS" dirty="0" smtClean="0"/>
              <a:t>rammar worksheets</a:t>
            </a:r>
          </a:p>
          <a:p>
            <a:pPr lvl="1">
              <a:buFont typeface="Wingdings" pitchFamily="2" charset="2"/>
              <a:buChar char="v"/>
            </a:pPr>
            <a:r>
              <a:rPr lang="sr-Latn-RS" dirty="0" smtClean="0"/>
              <a:t>Song worksheets </a:t>
            </a:r>
          </a:p>
          <a:p>
            <a:r>
              <a:rPr lang="en-GB" dirty="0" smtClean="0"/>
              <a:t>F</a:t>
            </a:r>
            <a:r>
              <a:rPr lang="sr-Latn-RS" dirty="0" smtClean="0"/>
              <a:t>acebook</a:t>
            </a:r>
          </a:p>
          <a:p>
            <a:pPr lvl="1">
              <a:buFont typeface="Wingdings" pitchFamily="2" charset="2"/>
              <a:buChar char="v"/>
            </a:pPr>
            <a:r>
              <a:rPr lang="en-GB" dirty="0" smtClean="0"/>
              <a:t>T</a:t>
            </a:r>
            <a:r>
              <a:rPr lang="sr-Latn-RS" dirty="0" smtClean="0"/>
              <a:t>eachercom’s library</a:t>
            </a:r>
          </a:p>
          <a:p>
            <a:pPr lvl="1">
              <a:buFont typeface="Wingdings" pitchFamily="2" charset="2"/>
              <a:buChar char="v"/>
            </a:pPr>
            <a:r>
              <a:rPr lang="en-GB" dirty="0" smtClean="0"/>
              <a:t>F</a:t>
            </a:r>
            <a:r>
              <a:rPr lang="sr-Latn-RS" dirty="0" smtClean="0"/>
              <a:t>ree book for learning english</a:t>
            </a:r>
          </a:p>
          <a:p>
            <a:pPr lvl="1">
              <a:buFont typeface="Wingdings" pitchFamily="2" charset="2"/>
              <a:buChar char="v"/>
            </a:pPr>
            <a:r>
              <a:rPr lang="sr-Latn-RS" dirty="0" smtClean="0"/>
              <a:t>E-books for learners and teachers of English</a:t>
            </a:r>
          </a:p>
          <a:p>
            <a:pPr lvl="1"/>
            <a:endParaRPr lang="sr-Latn-RS" dirty="0" smtClean="0"/>
          </a:p>
          <a:p>
            <a:pPr lvl="1">
              <a:buNone/>
            </a:pPr>
            <a:endParaRPr lang="sr-Latn-R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33000"/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sr-Latn-RS" dirty="0" smtClean="0">
                <a:solidFill>
                  <a:schemeClr val="tx1"/>
                </a:solidFill>
              </a:rPr>
              <a:t>esl/elt </a:t>
            </a:r>
          </a:p>
          <a:p>
            <a:pPr>
              <a:buNone/>
            </a:pPr>
            <a:r>
              <a:rPr lang="sr-Latn-RS" dirty="0" smtClean="0">
                <a:solidFill>
                  <a:schemeClr val="tx1"/>
                </a:solidFill>
              </a:rPr>
              <a:t>		grammar </a:t>
            </a:r>
          </a:p>
          <a:p>
            <a:pPr>
              <a:buNone/>
            </a:pPr>
            <a:r>
              <a:rPr lang="sr-Latn-RS" dirty="0" smtClean="0">
                <a:solidFill>
                  <a:schemeClr val="tx1"/>
                </a:solidFill>
              </a:rPr>
              <a:t>		vocabulary</a:t>
            </a:r>
          </a:p>
          <a:p>
            <a:pPr>
              <a:buNone/>
            </a:pPr>
            <a:r>
              <a:rPr lang="sr-Latn-RS" dirty="0" smtClean="0">
                <a:solidFill>
                  <a:schemeClr val="tx1"/>
                </a:solidFill>
              </a:rPr>
              <a:t>		past simple vs present perfect</a:t>
            </a:r>
          </a:p>
          <a:p>
            <a:pPr>
              <a:buNone/>
            </a:pPr>
            <a:endParaRPr lang="sr-Latn-RS" dirty="0" smtClean="0">
              <a:solidFill>
                <a:schemeClr val="tx1"/>
              </a:solidFill>
            </a:endParaRPr>
          </a:p>
          <a:p>
            <a:pPr>
              <a:buNone/>
            </a:pPr>
            <a:r>
              <a:rPr lang="sr-Latn-RS" dirty="0" smtClean="0">
                <a:solidFill>
                  <a:schemeClr val="tx1"/>
                </a:solidFill>
              </a:rPr>
              <a:t>		activities</a:t>
            </a:r>
          </a:p>
          <a:p>
            <a:pPr>
              <a:buNone/>
            </a:pPr>
            <a:r>
              <a:rPr lang="sr-Latn-RS" dirty="0" smtClean="0">
                <a:solidFill>
                  <a:schemeClr val="tx1"/>
                </a:solidFill>
              </a:rPr>
              <a:t>		worksheets.........</a:t>
            </a:r>
            <a:endParaRPr lang="sr-Cyrl-BA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99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304800"/>
            <a:ext cx="7239000" cy="746760"/>
          </a:xfrm>
          <a:noFill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ctr"/>
            <a:r>
              <a:rPr lang="sr-Cyrl-BA" sz="4000" b="1" dirty="0" smtClean="0">
                <a:latin typeface="+mj-lt"/>
              </a:rPr>
              <a:t>Ц</a:t>
            </a:r>
            <a:r>
              <a:rPr lang="sr-Cyrl-RS" sz="4000" b="1" dirty="0" smtClean="0">
                <a:latin typeface="+mj-lt"/>
              </a:rPr>
              <a:t>иљеви и исходи</a:t>
            </a:r>
            <a:endParaRPr lang="sr-Cyrl-BA" sz="4000" b="1" dirty="0"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65195" y="680310"/>
            <a:ext cx="7329839" cy="561753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sr-Cyrl-BA" dirty="0" smtClean="0">
                <a:cs typeface="Times New Roman" pitchFamily="18" charset="0"/>
              </a:rPr>
              <a:t>Циљевима</a:t>
            </a:r>
            <a:r>
              <a:rPr lang="vi-VN" dirty="0" smtClean="0">
                <a:cs typeface="Times New Roman" pitchFamily="18" charset="0"/>
              </a:rPr>
              <a:t> </a:t>
            </a:r>
            <a:r>
              <a:rPr lang="sr-Cyrl-BA" dirty="0" smtClean="0">
                <a:cs typeface="Times New Roman" pitchFamily="18" charset="0"/>
              </a:rPr>
              <a:t>се</a:t>
            </a:r>
            <a:r>
              <a:rPr lang="vi-VN" dirty="0" smtClean="0">
                <a:cs typeface="Times New Roman" pitchFamily="18" charset="0"/>
              </a:rPr>
              <a:t> </a:t>
            </a:r>
            <a:r>
              <a:rPr lang="sr-Cyrl-BA" dirty="0" smtClean="0">
                <a:cs typeface="Times New Roman" pitchFamily="18" charset="0"/>
              </a:rPr>
              <a:t>дефинише</a:t>
            </a:r>
            <a:r>
              <a:rPr lang="vi-VN" dirty="0" smtClean="0">
                <a:cs typeface="Times New Roman" pitchFamily="18" charset="0"/>
              </a:rPr>
              <a:t> </a:t>
            </a:r>
            <a:r>
              <a:rPr lang="sr-Cyrl-BA" dirty="0" smtClean="0">
                <a:cs typeface="Times New Roman" pitchFamily="18" charset="0"/>
              </a:rPr>
              <a:t>основна</a:t>
            </a:r>
            <a:r>
              <a:rPr lang="vi-VN" dirty="0" smtClean="0">
                <a:cs typeface="Times New Roman" pitchFamily="18" charset="0"/>
              </a:rPr>
              <a:t> </a:t>
            </a:r>
            <a:r>
              <a:rPr lang="sr-Cyrl-BA" dirty="0" smtClean="0">
                <a:cs typeface="Times New Roman" pitchFamily="18" charset="0"/>
              </a:rPr>
              <a:t>сврха</a:t>
            </a:r>
            <a:r>
              <a:rPr lang="vi-VN" dirty="0" smtClean="0">
                <a:cs typeface="Times New Roman" pitchFamily="18" charset="0"/>
              </a:rPr>
              <a:t> </a:t>
            </a:r>
            <a:r>
              <a:rPr lang="sr-Cyrl-BA" dirty="0" smtClean="0">
                <a:cs typeface="Times New Roman" pitchFamily="18" charset="0"/>
              </a:rPr>
              <a:t>изучавања</a:t>
            </a:r>
            <a:r>
              <a:rPr lang="vi-VN" dirty="0" smtClean="0">
                <a:cs typeface="Times New Roman" pitchFamily="18" charset="0"/>
              </a:rPr>
              <a:t> </a:t>
            </a:r>
            <a:r>
              <a:rPr lang="sr-Cyrl-BA" dirty="0" smtClean="0">
                <a:cs typeface="Times New Roman" pitchFamily="18" charset="0"/>
              </a:rPr>
              <a:t>одређеног садржаја</a:t>
            </a:r>
            <a:r>
              <a:rPr lang="vi-VN" dirty="0" smtClean="0">
                <a:cs typeface="Times New Roman" pitchFamily="18" charset="0"/>
              </a:rPr>
              <a:t> </a:t>
            </a:r>
            <a:r>
              <a:rPr lang="sr-Cyrl-BA" dirty="0" smtClean="0">
                <a:cs typeface="Times New Roman" pitchFamily="18" charset="0"/>
              </a:rPr>
              <a:t>и</a:t>
            </a:r>
            <a:r>
              <a:rPr lang="vi-VN" dirty="0" smtClean="0">
                <a:cs typeface="Times New Roman" pitchFamily="18" charset="0"/>
              </a:rPr>
              <a:t> </a:t>
            </a:r>
            <a:r>
              <a:rPr lang="sr-Cyrl-BA" dirty="0" smtClean="0">
                <a:cs typeface="Times New Roman" pitchFamily="18" charset="0"/>
              </a:rPr>
              <a:t>даје</a:t>
            </a:r>
            <a:r>
              <a:rPr lang="vi-VN" dirty="0" smtClean="0">
                <a:cs typeface="Times New Roman" pitchFamily="18" charset="0"/>
              </a:rPr>
              <a:t> </a:t>
            </a:r>
            <a:r>
              <a:rPr lang="sr-Cyrl-BA" dirty="0" smtClean="0">
                <a:cs typeface="Times New Roman" pitchFamily="18" charset="0"/>
              </a:rPr>
              <a:t>одговор</a:t>
            </a:r>
            <a:r>
              <a:rPr lang="vi-VN" dirty="0" smtClean="0">
                <a:cs typeface="Times New Roman" pitchFamily="18" charset="0"/>
              </a:rPr>
              <a:t> </a:t>
            </a:r>
            <a:r>
              <a:rPr lang="sr-Cyrl-BA" dirty="0" smtClean="0">
                <a:cs typeface="Times New Roman" pitchFamily="18" charset="0"/>
              </a:rPr>
              <a:t>на</a:t>
            </a:r>
            <a:r>
              <a:rPr lang="vi-VN" dirty="0" smtClean="0">
                <a:cs typeface="Times New Roman" pitchFamily="18" charset="0"/>
              </a:rPr>
              <a:t> </a:t>
            </a:r>
            <a:r>
              <a:rPr lang="sr-Cyrl-BA" dirty="0" smtClean="0">
                <a:cs typeface="Times New Roman" pitchFamily="18" charset="0"/>
              </a:rPr>
              <a:t>питање</a:t>
            </a:r>
            <a:r>
              <a:rPr lang="vi-VN" dirty="0" smtClean="0">
                <a:cs typeface="Times New Roman" pitchFamily="18" charset="0"/>
              </a:rPr>
              <a:t> </a:t>
            </a:r>
            <a:endParaRPr lang="sr-Cyrl-RS" dirty="0" smtClean="0">
              <a:cs typeface="Times New Roman" pitchFamily="18" charset="0"/>
            </a:endParaRPr>
          </a:p>
          <a:p>
            <a:pPr marL="0" indent="0">
              <a:buNone/>
            </a:pPr>
            <a:endParaRPr lang="sr-Cyrl-RS" dirty="0" smtClean="0">
              <a:cs typeface="Times New Roman" pitchFamily="18" charset="0"/>
            </a:endParaRPr>
          </a:p>
          <a:p>
            <a:pPr marL="0" indent="0">
              <a:buNone/>
            </a:pPr>
            <a:endParaRPr lang="sr-Cyrl-RS" dirty="0" smtClean="0">
              <a:cs typeface="Times New Roman" pitchFamily="18" charset="0"/>
            </a:endParaRPr>
          </a:p>
          <a:p>
            <a:pPr marL="0" indent="0">
              <a:buNone/>
            </a:pPr>
            <a:r>
              <a:rPr lang="vi-VN" dirty="0" smtClean="0">
                <a:cs typeface="Times New Roman" pitchFamily="18" charset="0"/>
              </a:rPr>
              <a:t> </a:t>
            </a:r>
            <a:endParaRPr lang="sr-Cyrl-RS" dirty="0" smtClean="0">
              <a:cs typeface="Times New Roman" pitchFamily="18" charset="0"/>
            </a:endParaRPr>
          </a:p>
          <a:p>
            <a:pPr marL="0" indent="0">
              <a:buNone/>
            </a:pPr>
            <a:r>
              <a:rPr lang="vi-VN" dirty="0" smtClean="0">
                <a:cs typeface="Times New Roman" pitchFamily="18" charset="0"/>
              </a:rPr>
              <a:t> </a:t>
            </a:r>
            <a:endParaRPr lang="sr-Cyrl-RS" dirty="0" smtClean="0">
              <a:cs typeface="Times New Roman" pitchFamily="18" charset="0"/>
            </a:endParaRPr>
          </a:p>
          <a:p>
            <a:pPr marL="0" indent="0">
              <a:buNone/>
            </a:pPr>
            <a:endParaRPr lang="sr-Cyrl-BA" dirty="0" smtClean="0">
              <a:cs typeface="Times New Roman" pitchFamily="18" charset="0"/>
            </a:endParaRPr>
          </a:p>
          <a:p>
            <a:pPr marL="0" indent="0">
              <a:buNone/>
            </a:pPr>
            <a:endParaRPr lang="sr-Cyrl-BA" dirty="0" smtClean="0">
              <a:cs typeface="Times New Roman" pitchFamily="18" charset="0"/>
            </a:endParaRPr>
          </a:p>
          <a:p>
            <a:pPr marL="0" indent="0">
              <a:buNone/>
            </a:pPr>
            <a:endParaRPr lang="sr-Cyrl-BA" dirty="0" smtClean="0">
              <a:cs typeface="Times New Roman" pitchFamily="18" charset="0"/>
            </a:endParaRPr>
          </a:p>
          <a:p>
            <a:pPr marL="0" indent="0" algn="ctr">
              <a:buNone/>
            </a:pPr>
            <a:r>
              <a:rPr lang="sr-Cyrl-BA" dirty="0" smtClean="0">
                <a:cs typeface="Times New Roman" pitchFamily="18" charset="0"/>
              </a:rPr>
              <a:t>за</a:t>
            </a:r>
            <a:r>
              <a:rPr lang="vi-VN" dirty="0" smtClean="0">
                <a:cs typeface="Times New Roman" pitchFamily="18" charset="0"/>
              </a:rPr>
              <a:t> </a:t>
            </a:r>
            <a:r>
              <a:rPr lang="sr-Cyrl-BA" dirty="0" smtClean="0">
                <a:cs typeface="Times New Roman" pitchFamily="18" charset="0"/>
              </a:rPr>
              <a:t>бављење</a:t>
            </a:r>
            <a:r>
              <a:rPr lang="vi-VN" dirty="0" smtClean="0">
                <a:cs typeface="Times New Roman" pitchFamily="18" charset="0"/>
              </a:rPr>
              <a:t> </a:t>
            </a:r>
            <a:r>
              <a:rPr lang="sr-Cyrl-BA" dirty="0" smtClean="0">
                <a:cs typeface="Times New Roman" pitchFamily="18" charset="0"/>
              </a:rPr>
              <a:t>одређеном</a:t>
            </a:r>
            <a:r>
              <a:rPr lang="vi-VN" dirty="0" smtClean="0">
                <a:cs typeface="Times New Roman" pitchFamily="18" charset="0"/>
              </a:rPr>
              <a:t> </a:t>
            </a:r>
            <a:r>
              <a:rPr lang="sr-Cyrl-BA" dirty="0" smtClean="0">
                <a:cs typeface="Times New Roman" pitchFamily="18" charset="0"/>
              </a:rPr>
              <a:t>темом.</a:t>
            </a:r>
            <a:r>
              <a:rPr lang="vi-VN" dirty="0" smtClean="0">
                <a:cs typeface="Times New Roman" pitchFamily="18" charset="0"/>
              </a:rPr>
              <a:t> </a:t>
            </a:r>
            <a:endParaRPr lang="sr-Latn-RS" dirty="0" smtClean="0">
              <a:cs typeface="Times New Roman" pitchFamily="18" charset="0"/>
            </a:endParaRPr>
          </a:p>
        </p:txBody>
      </p:sp>
      <p:sp>
        <p:nvSpPr>
          <p:cNvPr id="4" name="Oval Callout 3"/>
          <p:cNvSpPr/>
          <p:nvPr/>
        </p:nvSpPr>
        <p:spPr>
          <a:xfrm>
            <a:off x="1670605" y="2207360"/>
            <a:ext cx="1676400" cy="1066800"/>
          </a:xfrm>
          <a:prstGeom prst="wedgeEllipseCallou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BA" b="1" dirty="0" smtClean="0">
                <a:cs typeface="Times New Roman" pitchFamily="18" charset="0"/>
              </a:rPr>
              <a:t>зашто</a:t>
            </a:r>
            <a:endParaRPr lang="sr-Cyrl-BA" dirty="0"/>
          </a:p>
        </p:txBody>
      </p:sp>
      <p:sp>
        <p:nvSpPr>
          <p:cNvPr id="5" name="Oval Callout 4"/>
          <p:cNvSpPr/>
          <p:nvPr/>
        </p:nvSpPr>
        <p:spPr>
          <a:xfrm>
            <a:off x="3808475" y="2207360"/>
            <a:ext cx="2057400" cy="1524000"/>
          </a:xfrm>
          <a:prstGeom prst="wedgeEllipseCallou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RS" dirty="0" smtClean="0"/>
              <a:t>који је смисао</a:t>
            </a:r>
            <a:endParaRPr lang="sr-Cyrl-BA" dirty="0"/>
          </a:p>
        </p:txBody>
      </p:sp>
      <p:sp>
        <p:nvSpPr>
          <p:cNvPr id="6" name="Oval Callout 5"/>
          <p:cNvSpPr/>
          <p:nvPr/>
        </p:nvSpPr>
        <p:spPr>
          <a:xfrm>
            <a:off x="6099050" y="3123590"/>
            <a:ext cx="2209800" cy="1524000"/>
          </a:xfrm>
          <a:prstGeom prst="wedgeEllipseCallou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BA" dirty="0" smtClean="0"/>
              <a:t>г</a:t>
            </a:r>
            <a:r>
              <a:rPr lang="sr-Cyrl-RS" dirty="0" smtClean="0"/>
              <a:t>лавни разлог</a:t>
            </a:r>
            <a:endParaRPr lang="sr-Cyrl-BA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65194" y="222195"/>
            <a:ext cx="7482546" cy="6233541"/>
          </a:xfrm>
        </p:spPr>
        <p:txBody>
          <a:bodyPr>
            <a:normAutofit fontScale="92500"/>
          </a:bodyPr>
          <a:lstStyle/>
          <a:p>
            <a:r>
              <a:rPr lang="sr-Cyrl-BA" dirty="0" smtClean="0">
                <a:latin typeface="Times New Roman" pitchFamily="18" charset="0"/>
                <a:cs typeface="Times New Roman" pitchFamily="18" charset="0"/>
              </a:rPr>
              <a:t>Низ</a:t>
            </a:r>
            <a:r>
              <a:rPr lang="vi-VN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sr-Cyrl-BA" b="1" dirty="0" smtClean="0">
                <a:latin typeface="Times New Roman" pitchFamily="18" charset="0"/>
                <a:cs typeface="Times New Roman" pitchFamily="18" charset="0"/>
              </a:rPr>
              <a:t>исхода</a:t>
            </a:r>
            <a:r>
              <a:rPr lang="vi-VN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sr-Cyrl-BA" dirty="0" smtClean="0">
                <a:latin typeface="Times New Roman" pitchFamily="18" charset="0"/>
                <a:cs typeface="Times New Roman" pitchFamily="18" charset="0"/>
              </a:rPr>
              <a:t>који</a:t>
            </a:r>
            <a:r>
              <a:rPr lang="vi-VN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sr-Cyrl-BA" dirty="0" smtClean="0">
                <a:latin typeface="Times New Roman" pitchFamily="18" charset="0"/>
                <a:cs typeface="Times New Roman" pitchFamily="18" charset="0"/>
              </a:rPr>
              <a:t>говоре</a:t>
            </a:r>
            <a:r>
              <a:rPr lang="vi-VN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sr-Cyrl-BA" dirty="0" smtClean="0">
                <a:latin typeface="Times New Roman" pitchFamily="18" charset="0"/>
                <a:cs typeface="Times New Roman" pitchFamily="18" charset="0"/>
              </a:rPr>
              <a:t>шта</a:t>
            </a:r>
            <a:r>
              <a:rPr lang="vi-VN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sr-Cyrl-BA" dirty="0" smtClean="0">
                <a:latin typeface="Times New Roman" pitchFamily="18" charset="0"/>
                <a:cs typeface="Times New Roman" pitchFamily="18" charset="0"/>
              </a:rPr>
              <a:t>желимо</a:t>
            </a:r>
            <a:r>
              <a:rPr lang="vi-VN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sr-Cyrl-BA" dirty="0" smtClean="0">
                <a:latin typeface="Times New Roman" pitchFamily="18" charset="0"/>
                <a:cs typeface="Times New Roman" pitchFamily="18" charset="0"/>
              </a:rPr>
              <a:t>да</a:t>
            </a:r>
            <a:r>
              <a:rPr lang="vi-VN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sr-Cyrl-RS" dirty="0" smtClean="0">
                <a:latin typeface="Times New Roman" pitchFamily="18" charset="0"/>
                <a:cs typeface="Times New Roman" pitchFamily="18" charset="0"/>
              </a:rPr>
              <a:t>ученици </a:t>
            </a:r>
          </a:p>
          <a:p>
            <a:endParaRPr lang="sr-Cyrl-RS" b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sr-Cyrl-RS" b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sr-Cyrl-BA" b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sr-Cyrl-BA" b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sr-Cyrl-BA" b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sr-Cyrl-BA" b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sr-Cyrl-BA" b="1" dirty="0" smtClean="0">
                <a:latin typeface="Times New Roman" pitchFamily="18" charset="0"/>
                <a:cs typeface="Times New Roman" pitchFamily="18" charset="0"/>
              </a:rPr>
              <a:t>	</a:t>
            </a:r>
          </a:p>
          <a:p>
            <a:pPr>
              <a:buNone/>
            </a:pPr>
            <a:r>
              <a:rPr lang="sr-Cyrl-BA" b="1" dirty="0" smtClean="0">
                <a:latin typeface="Times New Roman" pitchFamily="18" charset="0"/>
                <a:cs typeface="Times New Roman" pitchFamily="18" charset="0"/>
              </a:rPr>
              <a:t>	</a:t>
            </a:r>
          </a:p>
          <a:p>
            <a:pPr>
              <a:buNone/>
            </a:pPr>
            <a:r>
              <a:rPr lang="sr-Cyrl-BA" b="1" dirty="0" smtClean="0">
                <a:latin typeface="Times New Roman" pitchFamily="18" charset="0"/>
                <a:cs typeface="Times New Roman" pitchFamily="18" charset="0"/>
              </a:rPr>
              <a:t>знају</a:t>
            </a:r>
            <a:r>
              <a:rPr lang="sr-Cyrl-RS" b="1" dirty="0" smtClean="0">
                <a:latin typeface="Times New Roman" pitchFamily="18" charset="0"/>
                <a:cs typeface="Times New Roman" pitchFamily="18" charset="0"/>
              </a:rPr>
              <a:t>			</a:t>
            </a:r>
            <a:r>
              <a:rPr lang="sr-Cyrl-BA" b="1" dirty="0" smtClean="0">
                <a:latin typeface="Times New Roman" pitchFamily="18" charset="0"/>
                <a:cs typeface="Times New Roman" pitchFamily="18" charset="0"/>
              </a:rPr>
              <a:t>могу</a:t>
            </a:r>
            <a:r>
              <a:rPr lang="vi-VN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sr-Cyrl-RS" b="1" dirty="0" smtClean="0">
                <a:latin typeface="Times New Roman" pitchFamily="18" charset="0"/>
                <a:cs typeface="Times New Roman" pitchFamily="18" charset="0"/>
              </a:rPr>
              <a:t>		</a:t>
            </a:r>
            <a:r>
              <a:rPr lang="sr-Cyrl-BA" b="1" dirty="0" smtClean="0">
                <a:latin typeface="Times New Roman" pitchFamily="18" charset="0"/>
                <a:cs typeface="Times New Roman" pitchFamily="18" charset="0"/>
              </a:rPr>
              <a:t>у</a:t>
            </a:r>
            <a:r>
              <a:rPr lang="vi-VN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sr-Cyrl-BA" b="1" dirty="0" smtClean="0">
                <a:latin typeface="Times New Roman" pitchFamily="18" charset="0"/>
                <a:cs typeface="Times New Roman" pitchFamily="18" charset="0"/>
              </a:rPr>
              <a:t>стању</a:t>
            </a:r>
            <a:r>
              <a:rPr lang="vi-VN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sr-Cyrl-BA" b="1" dirty="0" smtClean="0">
                <a:latin typeface="Times New Roman" pitchFamily="18" charset="0"/>
                <a:cs typeface="Times New Roman" pitchFamily="18" charset="0"/>
              </a:rPr>
              <a:t>су</a:t>
            </a:r>
            <a:r>
              <a:rPr lang="vi-VN" b="1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sr-Cyrl-RS" b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sr-Cyrl-BA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sr-Cyrl-BA" dirty="0" smtClean="0">
                <a:latin typeface="Times New Roman" pitchFamily="18" charset="0"/>
                <a:cs typeface="Times New Roman" pitchFamily="18" charset="0"/>
              </a:rPr>
              <a:t>примијенити</a:t>
            </a:r>
            <a:r>
              <a:rPr lang="vi-VN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sr-Cyrl-BA" dirty="0" smtClean="0">
                <a:latin typeface="Times New Roman" pitchFamily="18" charset="0"/>
                <a:cs typeface="Times New Roman" pitchFamily="18" charset="0"/>
              </a:rPr>
              <a:t>на</a:t>
            </a:r>
            <a:r>
              <a:rPr lang="vi-VN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sr-Cyrl-BA" dirty="0" smtClean="0">
                <a:latin typeface="Times New Roman" pitchFamily="18" charset="0"/>
                <a:cs typeface="Times New Roman" pitchFamily="18" charset="0"/>
              </a:rPr>
              <a:t>крају</a:t>
            </a:r>
            <a:r>
              <a:rPr lang="vi-VN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sr-Cyrl-BA" dirty="0" smtClean="0">
                <a:latin typeface="Times New Roman" pitchFamily="18" charset="0"/>
                <a:cs typeface="Times New Roman" pitchFamily="18" charset="0"/>
              </a:rPr>
              <a:t>часа</a:t>
            </a:r>
            <a:r>
              <a:rPr lang="vi-VN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sr-Cyrl-BA" dirty="0" smtClean="0">
                <a:latin typeface="Times New Roman" pitchFamily="18" charset="0"/>
                <a:cs typeface="Times New Roman" pitchFamily="18" charset="0"/>
              </a:rPr>
              <a:t>како</a:t>
            </a:r>
            <a:r>
              <a:rPr lang="vi-VN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sr-Cyrl-BA" dirty="0" smtClean="0">
                <a:latin typeface="Times New Roman" pitchFamily="18" charset="0"/>
                <a:cs typeface="Times New Roman" pitchFamily="18" charset="0"/>
              </a:rPr>
              <a:t>би</a:t>
            </a:r>
            <a:r>
              <a:rPr lang="vi-VN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sr-Cyrl-BA" dirty="0" smtClean="0">
                <a:latin typeface="Times New Roman" pitchFamily="18" charset="0"/>
                <a:cs typeface="Times New Roman" pitchFamily="18" charset="0"/>
              </a:rPr>
              <a:t>тај</a:t>
            </a:r>
            <a:r>
              <a:rPr lang="vi-VN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sr-Cyrl-BA" dirty="0" smtClean="0">
                <a:latin typeface="Times New Roman" pitchFamily="18" charset="0"/>
                <a:cs typeface="Times New Roman" pitchFamily="18" charset="0"/>
              </a:rPr>
              <a:t>циљ</a:t>
            </a:r>
            <a:r>
              <a:rPr lang="vi-VN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sr-Cyrl-BA" dirty="0" smtClean="0">
                <a:latin typeface="Times New Roman" pitchFamily="18" charset="0"/>
                <a:cs typeface="Times New Roman" pitchFamily="18" charset="0"/>
              </a:rPr>
              <a:t>досегли</a:t>
            </a:r>
            <a:r>
              <a:rPr lang="vi-VN" dirty="0" smtClean="0">
                <a:latin typeface="Times New Roman" pitchFamily="18" charset="0"/>
                <a:cs typeface="Times New Roman" pitchFamily="18" charset="0"/>
              </a:rPr>
              <a:t>. </a:t>
            </a:r>
            <a:endParaRPr lang="sr-Cyrl-RS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3" descr="aktivni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86836" y="1443834"/>
            <a:ext cx="4581150" cy="2213765"/>
          </a:xfrm>
          <a:prstGeom prst="rect">
            <a:avLst/>
          </a:prstGeom>
        </p:spPr>
      </p:pic>
      <p:cxnSp>
        <p:nvCxnSpPr>
          <p:cNvPr id="6" name="Straight Arrow Connector 5"/>
          <p:cNvCxnSpPr/>
          <p:nvPr/>
        </p:nvCxnSpPr>
        <p:spPr>
          <a:xfrm flipH="1">
            <a:off x="1976015" y="3886200"/>
            <a:ext cx="538585" cy="61173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>
            <a:off x="4419600" y="3733800"/>
            <a:ext cx="0" cy="9144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>
            <a:off x="6324600" y="3657600"/>
            <a:ext cx="762000" cy="9906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sr-Cyrl-RS" sz="4000" dirty="0" smtClean="0"/>
              <a:t>ТЕМЕ</a:t>
            </a:r>
            <a:endParaRPr lang="en-US" sz="4000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1823312" y="1138426"/>
            <a:ext cx="6719018" cy="3664920"/>
          </a:xfrm>
        </p:spPr>
        <p:txBody>
          <a:bodyPr/>
          <a:lstStyle/>
          <a:p>
            <a:pPr>
              <a:buNone/>
            </a:pPr>
            <a:endParaRPr lang="sr-Cyrl-RS" dirty="0" smtClean="0"/>
          </a:p>
          <a:p>
            <a:r>
              <a:rPr lang="sr-Cyrl-BA" dirty="0" smtClean="0">
                <a:cs typeface="Times New Roman" pitchFamily="18" charset="0"/>
              </a:rPr>
              <a:t>З</a:t>
            </a:r>
            <a:r>
              <a:rPr lang="sr-Cyrl-RS" dirty="0" smtClean="0">
                <a:cs typeface="Times New Roman" pitchFamily="18" charset="0"/>
              </a:rPr>
              <a:t>апажања са увида</a:t>
            </a:r>
          </a:p>
          <a:p>
            <a:r>
              <a:rPr lang="sr-Cyrl-BA" dirty="0" smtClean="0">
                <a:cs typeface="Times New Roman" pitchFamily="18" charset="0"/>
              </a:rPr>
              <a:t>Д</a:t>
            </a:r>
            <a:r>
              <a:rPr lang="sr-Cyrl-RS" dirty="0" smtClean="0">
                <a:cs typeface="Times New Roman" pitchFamily="18" charset="0"/>
              </a:rPr>
              <a:t>ефинисање циљева и исхода</a:t>
            </a:r>
          </a:p>
          <a:p>
            <a:r>
              <a:rPr lang="sr-Cyrl-RS" dirty="0" smtClean="0">
                <a:cs typeface="Times New Roman" pitchFamily="18" charset="0"/>
              </a:rPr>
              <a:t>Вјештина писања и оцјењивање есеја</a:t>
            </a:r>
            <a:endParaRPr lang="sr-Latn-RS" dirty="0" smtClean="0">
              <a:cs typeface="Times New Roman" pitchFamily="18" charset="0"/>
            </a:endParaRPr>
          </a:p>
          <a:p>
            <a:r>
              <a:rPr lang="sr-Cyrl-RS" dirty="0" smtClean="0">
                <a:cs typeface="Times New Roman" pitchFamily="18" charset="0"/>
              </a:rPr>
              <a:t>Закључне напомене</a:t>
            </a:r>
            <a:endParaRPr lang="en-US" dirty="0" smtClean="0"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1016338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5" dur="20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99000"/>
            <a:lum/>
          </a:blip>
          <a:srcRect/>
          <a:stretch>
            <a:fillRect l="4000" t="2000" r="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17900" y="680310"/>
            <a:ext cx="3359510" cy="639762"/>
          </a:xfrm>
        </p:spPr>
        <p:txBody>
          <a:bodyPr/>
          <a:lstStyle/>
          <a:p>
            <a:pPr algn="ctr"/>
            <a:r>
              <a:rPr lang="sr-Latn-RS" dirty="0" smtClean="0"/>
              <a:t>TEACHER</a:t>
            </a:r>
            <a:endParaRPr lang="sr-Cyrl-BA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17899" y="1596540"/>
            <a:ext cx="3359511" cy="3645877"/>
          </a:xfrm>
        </p:spPr>
        <p:txBody>
          <a:bodyPr/>
          <a:lstStyle/>
          <a:p>
            <a:r>
              <a:rPr lang="sr-Cyrl-BA" dirty="0" smtClean="0"/>
              <a:t>Дефинишу</a:t>
            </a:r>
            <a:r>
              <a:rPr lang="en-GB" dirty="0" smtClean="0"/>
              <a:t> </a:t>
            </a:r>
            <a:r>
              <a:rPr lang="sr-Cyrl-BA" dirty="0" smtClean="0"/>
              <a:t>врсту</a:t>
            </a:r>
            <a:r>
              <a:rPr lang="en-GB" dirty="0" smtClean="0"/>
              <a:t> </a:t>
            </a:r>
            <a:r>
              <a:rPr lang="sr-Cyrl-BA" dirty="0" smtClean="0"/>
              <a:t>и</a:t>
            </a:r>
            <a:r>
              <a:rPr lang="en-GB" dirty="0" smtClean="0"/>
              <a:t> </a:t>
            </a:r>
            <a:r>
              <a:rPr lang="sr-Cyrl-RS" dirty="0" smtClean="0"/>
              <a:t>обим</a:t>
            </a:r>
            <a:r>
              <a:rPr lang="en-GB" dirty="0" smtClean="0"/>
              <a:t> </a:t>
            </a:r>
            <a:r>
              <a:rPr lang="sr-Cyrl-BA" dirty="0" smtClean="0"/>
              <a:t>учења</a:t>
            </a:r>
          </a:p>
          <a:p>
            <a:r>
              <a:rPr lang="sr-Cyrl-BA" altLang="en-US" dirty="0" err="1" smtClean="0"/>
              <a:t>Провјерљиви</a:t>
            </a:r>
            <a:r>
              <a:rPr lang="sr-Latn-CS" altLang="en-US" dirty="0" smtClean="0"/>
              <a:t> </a:t>
            </a:r>
            <a:r>
              <a:rPr lang="sr-Cyrl-BA" altLang="en-US" dirty="0" smtClean="0"/>
              <a:t>искази</a:t>
            </a:r>
            <a:r>
              <a:rPr lang="sr-Latn-CS" altLang="en-US" dirty="0" smtClean="0"/>
              <a:t> </a:t>
            </a:r>
            <a:r>
              <a:rPr lang="sr-Cyrl-BA" altLang="en-US" dirty="0" smtClean="0"/>
              <a:t>о</a:t>
            </a:r>
            <a:r>
              <a:rPr lang="sr-Latn-CS" altLang="en-US" dirty="0" smtClean="0"/>
              <a:t> </a:t>
            </a:r>
            <a:r>
              <a:rPr lang="sr-Cyrl-BA" altLang="en-US" dirty="0" smtClean="0"/>
              <a:t>ономе</a:t>
            </a:r>
            <a:r>
              <a:rPr lang="sr-Latn-CS" altLang="en-US" dirty="0" smtClean="0"/>
              <a:t> </a:t>
            </a:r>
            <a:r>
              <a:rPr lang="sr-Cyrl-BA" altLang="en-US" dirty="0" smtClean="0"/>
              <a:t>што</a:t>
            </a:r>
            <a:r>
              <a:rPr lang="sr-Latn-CS" altLang="en-US" dirty="0" smtClean="0"/>
              <a:t> </a:t>
            </a:r>
            <a:r>
              <a:rPr lang="sr-Cyrl-BA" altLang="en-US" dirty="0" smtClean="0"/>
              <a:t>ће</a:t>
            </a:r>
            <a:r>
              <a:rPr lang="sr-Latn-CS" altLang="en-US" dirty="0" smtClean="0"/>
              <a:t> </a:t>
            </a:r>
            <a:r>
              <a:rPr lang="sr-Cyrl-BA" altLang="en-US" dirty="0" smtClean="0"/>
              <a:t>ученик</a:t>
            </a:r>
            <a:r>
              <a:rPr lang="sr-Latn-CS" altLang="en-US" dirty="0" smtClean="0"/>
              <a:t> </a:t>
            </a:r>
            <a:r>
              <a:rPr lang="sr-Cyrl-BA" altLang="en-US" dirty="0" smtClean="0"/>
              <a:t>знати</a:t>
            </a:r>
            <a:r>
              <a:rPr lang="sr-Latn-CS" altLang="en-US" dirty="0" smtClean="0"/>
              <a:t>/ </a:t>
            </a:r>
            <a:r>
              <a:rPr lang="sr-Cyrl-BA" altLang="en-US" dirty="0" err="1" smtClean="0"/>
              <a:t>умјети</a:t>
            </a:r>
            <a:r>
              <a:rPr lang="sr-Latn-CS" altLang="en-US" dirty="0" smtClean="0"/>
              <a:t> </a:t>
            </a:r>
            <a:r>
              <a:rPr lang="sr-Cyrl-BA" altLang="en-US" dirty="0" smtClean="0"/>
              <a:t>након</a:t>
            </a:r>
            <a:r>
              <a:rPr lang="sr-Latn-CS" altLang="en-US" dirty="0" smtClean="0"/>
              <a:t> </a:t>
            </a:r>
            <a:r>
              <a:rPr lang="sr-Cyrl-BA" altLang="en-US" dirty="0" smtClean="0"/>
              <a:t>часа</a:t>
            </a:r>
          </a:p>
          <a:p>
            <a:r>
              <a:rPr lang="sr-Cyrl-BA" dirty="0" smtClean="0"/>
              <a:t>Пружају</a:t>
            </a:r>
            <a:r>
              <a:rPr lang="en-GB" dirty="0" smtClean="0"/>
              <a:t> </a:t>
            </a:r>
            <a:r>
              <a:rPr lang="sr-Cyrl-BA" dirty="0" smtClean="0"/>
              <a:t>објективни</a:t>
            </a:r>
            <a:r>
              <a:rPr lang="en-GB" dirty="0" smtClean="0"/>
              <a:t> </a:t>
            </a:r>
            <a:r>
              <a:rPr lang="sr-Cyrl-BA" dirty="0" smtClean="0"/>
              <a:t>критеријум</a:t>
            </a:r>
            <a:r>
              <a:rPr lang="en-GB" dirty="0" smtClean="0"/>
              <a:t>/</a:t>
            </a:r>
            <a:r>
              <a:rPr lang="sr-Cyrl-RS" dirty="0" smtClean="0"/>
              <a:t>м</a:t>
            </a:r>
            <a:r>
              <a:rPr lang="sr-Cyrl-BA" dirty="0" err="1" smtClean="0"/>
              <a:t>јерило</a:t>
            </a:r>
            <a:r>
              <a:rPr lang="en-GB" dirty="0" smtClean="0"/>
              <a:t> </a:t>
            </a:r>
            <a:r>
              <a:rPr lang="sr-Cyrl-BA" dirty="0" smtClean="0"/>
              <a:t>за</a:t>
            </a:r>
            <a:r>
              <a:rPr lang="en-GB" dirty="0" smtClean="0"/>
              <a:t> </a:t>
            </a:r>
            <a:r>
              <a:rPr lang="sr-Cyrl-BA" dirty="0" smtClean="0"/>
              <a:t>провјеру</a:t>
            </a:r>
          </a:p>
          <a:p>
            <a:endParaRPr lang="sr-Cyrl-BA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82820" y="680310"/>
            <a:ext cx="3817625" cy="639762"/>
          </a:xfrm>
        </p:spPr>
        <p:txBody>
          <a:bodyPr/>
          <a:lstStyle/>
          <a:p>
            <a:pPr algn="ctr"/>
            <a:r>
              <a:rPr lang="sr-Latn-RS" dirty="0" smtClean="0"/>
              <a:t>STUDENT</a:t>
            </a:r>
            <a:endParaRPr lang="sr-Cyrl-BA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182819" y="1596540"/>
            <a:ext cx="3817625" cy="3645878"/>
          </a:xfrm>
        </p:spPr>
        <p:txBody>
          <a:bodyPr/>
          <a:lstStyle/>
          <a:p>
            <a:r>
              <a:rPr lang="sr-Cyrl-BA" dirty="0" err="1" smtClean="0"/>
              <a:t>Усмјерав</a:t>
            </a:r>
            <a:r>
              <a:rPr lang="vi-VN" dirty="0" smtClean="0"/>
              <a:t>a</a:t>
            </a:r>
            <a:r>
              <a:rPr lang="sr-Cyrl-RS" dirty="0" smtClean="0"/>
              <a:t>ју</a:t>
            </a:r>
            <a:r>
              <a:rPr lang="vi-VN" dirty="0" smtClean="0"/>
              <a:t> </a:t>
            </a:r>
            <a:r>
              <a:rPr lang="sr-Cyrl-BA" dirty="0" smtClean="0"/>
              <a:t>и</a:t>
            </a:r>
            <a:r>
              <a:rPr lang="vi-VN" dirty="0" smtClean="0"/>
              <a:t> </a:t>
            </a:r>
            <a:r>
              <a:rPr lang="sr-Cyrl-BA" dirty="0" smtClean="0"/>
              <a:t>воде</a:t>
            </a:r>
            <a:r>
              <a:rPr lang="vi-VN" dirty="0" smtClean="0"/>
              <a:t> </a:t>
            </a:r>
            <a:r>
              <a:rPr lang="sr-Cyrl-RS" dirty="0" smtClean="0"/>
              <a:t>ученика</a:t>
            </a:r>
            <a:endParaRPr lang="sr-Cyrl-BA" dirty="0" smtClean="0"/>
          </a:p>
          <a:p>
            <a:r>
              <a:rPr lang="sr-Cyrl-BA" dirty="0" err="1" smtClean="0"/>
              <a:t>Пом</a:t>
            </a:r>
            <a:r>
              <a:rPr lang="vi-VN" dirty="0" smtClean="0"/>
              <a:t>o</a:t>
            </a:r>
            <a:r>
              <a:rPr lang="sr-Cyrl-BA" dirty="0" smtClean="0"/>
              <a:t>ћ</a:t>
            </a:r>
            <a:r>
              <a:rPr lang="vi-VN" dirty="0" smtClean="0"/>
              <a:t> </a:t>
            </a:r>
            <a:r>
              <a:rPr lang="sr-Cyrl-BA" dirty="0" smtClean="0"/>
              <a:t>при</a:t>
            </a:r>
            <a:r>
              <a:rPr lang="vi-VN" dirty="0" smtClean="0"/>
              <a:t> </a:t>
            </a:r>
            <a:r>
              <a:rPr lang="sr-Cyrl-BA" dirty="0" smtClean="0"/>
              <a:t>увиду</a:t>
            </a:r>
            <a:r>
              <a:rPr lang="vi-VN" dirty="0" smtClean="0"/>
              <a:t> </a:t>
            </a:r>
            <a:r>
              <a:rPr lang="sr-Cyrl-RS" dirty="0" smtClean="0"/>
              <a:t>у</a:t>
            </a:r>
            <a:r>
              <a:rPr lang="vi-VN" dirty="0" smtClean="0"/>
              <a:t> </a:t>
            </a:r>
            <a:r>
              <a:rPr lang="sr-Cyrl-BA" dirty="0" smtClean="0"/>
              <a:t>очекиване</a:t>
            </a:r>
            <a:r>
              <a:rPr lang="vi-VN" dirty="0" smtClean="0"/>
              <a:t> e</a:t>
            </a:r>
            <a:r>
              <a:rPr lang="sr-Cyrl-BA" dirty="0" err="1" smtClean="0"/>
              <a:t>фекте</a:t>
            </a:r>
            <a:r>
              <a:rPr lang="vi-VN" dirty="0" smtClean="0"/>
              <a:t> </a:t>
            </a:r>
            <a:r>
              <a:rPr lang="sr-Cyrl-BA" dirty="0" smtClean="0"/>
              <a:t>учења</a:t>
            </a:r>
          </a:p>
          <a:p>
            <a:endParaRPr lang="sr-Cyrl-BA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1670" y="222195"/>
            <a:ext cx="8229600" cy="610820"/>
          </a:xfrm>
          <a:noFill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pPr algn="ctr"/>
            <a:r>
              <a:rPr lang="sr-Cyrl-BA" sz="4400" dirty="0" smtClean="0"/>
              <a:t>Формулисање</a:t>
            </a:r>
            <a:r>
              <a:rPr lang="sr-Latn-RS" sz="4400" dirty="0" smtClean="0"/>
              <a:t> </a:t>
            </a:r>
            <a:r>
              <a:rPr lang="sr-Cyrl-BA" sz="4400" dirty="0" smtClean="0"/>
              <a:t>исхода</a:t>
            </a:r>
            <a:r>
              <a:rPr lang="en-GB" sz="4400" dirty="0" smtClean="0"/>
              <a:t> </a:t>
            </a:r>
            <a:r>
              <a:rPr lang="sr-Cyrl-BA" sz="4400" dirty="0" smtClean="0"/>
              <a:t>учења</a:t>
            </a:r>
            <a:r>
              <a:rPr lang="en-GB" dirty="0" smtClean="0"/>
              <a:t> </a:t>
            </a:r>
            <a:endParaRPr lang="sr-Cyrl-B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65194" y="1291130"/>
            <a:ext cx="7482545" cy="4581150"/>
          </a:xfrm>
        </p:spPr>
        <p:txBody>
          <a:bodyPr>
            <a:normAutofit fontScale="92500" lnSpcReduction="20000"/>
          </a:bodyPr>
          <a:lstStyle/>
          <a:p>
            <a:endParaRPr lang="sr-Cyrl-RS" dirty="0" smtClean="0"/>
          </a:p>
          <a:p>
            <a:r>
              <a:rPr lang="sr-Cyrl-BA" dirty="0" smtClean="0"/>
              <a:t>Поћи</a:t>
            </a:r>
            <a:r>
              <a:rPr lang="vi-VN" dirty="0" smtClean="0"/>
              <a:t> </a:t>
            </a:r>
            <a:r>
              <a:rPr lang="sr-Cyrl-BA" dirty="0" smtClean="0"/>
              <a:t>од</a:t>
            </a:r>
            <a:r>
              <a:rPr lang="vi-VN" dirty="0" smtClean="0"/>
              <a:t> </a:t>
            </a:r>
            <a:r>
              <a:rPr lang="sr-Cyrl-BA" dirty="0" smtClean="0"/>
              <a:t>питања</a:t>
            </a:r>
            <a:r>
              <a:rPr lang="vi-VN" dirty="0" smtClean="0"/>
              <a:t> </a:t>
            </a:r>
            <a:r>
              <a:rPr lang="sr-Cyrl-BA" b="1" dirty="0" smtClean="0"/>
              <a:t>шта</a:t>
            </a:r>
            <a:r>
              <a:rPr lang="vi-VN" dirty="0" smtClean="0"/>
              <a:t> </a:t>
            </a:r>
            <a:r>
              <a:rPr lang="sr-Cyrl-BA" dirty="0" smtClean="0"/>
              <a:t>је</a:t>
            </a:r>
            <a:r>
              <a:rPr lang="vi-VN" dirty="0" smtClean="0"/>
              <a:t> </a:t>
            </a:r>
            <a:r>
              <a:rPr lang="sr-Cyrl-BA" dirty="0" smtClean="0"/>
              <a:t>то</a:t>
            </a:r>
            <a:r>
              <a:rPr lang="vi-VN" dirty="0" smtClean="0"/>
              <a:t> </a:t>
            </a:r>
            <a:r>
              <a:rPr lang="sr-Cyrl-BA" dirty="0" smtClean="0"/>
              <a:t>што</a:t>
            </a:r>
            <a:r>
              <a:rPr lang="vi-VN" dirty="0" smtClean="0"/>
              <a:t> </a:t>
            </a:r>
            <a:r>
              <a:rPr lang="sr-Cyrl-BA" dirty="0" smtClean="0"/>
              <a:t>ученици</a:t>
            </a:r>
            <a:r>
              <a:rPr lang="vi-VN" dirty="0" smtClean="0"/>
              <a:t> </a:t>
            </a:r>
            <a:r>
              <a:rPr lang="sr-Cyrl-BA" dirty="0" smtClean="0"/>
              <a:t>треба да буду у </a:t>
            </a:r>
            <a:r>
              <a:rPr lang="vi-VN" dirty="0" smtClean="0"/>
              <a:t> </a:t>
            </a:r>
            <a:r>
              <a:rPr lang="sr-Cyrl-BA" dirty="0" smtClean="0"/>
              <a:t>стању</a:t>
            </a:r>
            <a:r>
              <a:rPr lang="vi-VN" dirty="0" smtClean="0"/>
              <a:t> </a:t>
            </a:r>
            <a:r>
              <a:rPr lang="sr-Cyrl-BA" dirty="0" smtClean="0"/>
              <a:t>чинити</a:t>
            </a:r>
            <a:r>
              <a:rPr lang="vi-VN" dirty="0" smtClean="0"/>
              <a:t> </a:t>
            </a:r>
            <a:r>
              <a:rPr lang="sr-Cyrl-BA" dirty="0" smtClean="0"/>
              <a:t>у</a:t>
            </a:r>
            <a:r>
              <a:rPr lang="vi-VN" dirty="0" smtClean="0"/>
              <a:t> </a:t>
            </a:r>
            <a:r>
              <a:rPr lang="sr-Cyrl-BA" dirty="0" smtClean="0"/>
              <a:t>одређеном</a:t>
            </a:r>
            <a:r>
              <a:rPr lang="vi-VN" dirty="0" smtClean="0"/>
              <a:t> </a:t>
            </a:r>
            <a:r>
              <a:rPr lang="sr-Cyrl-BA" dirty="0" smtClean="0"/>
              <a:t>подручју</a:t>
            </a:r>
            <a:r>
              <a:rPr lang="vi-VN" dirty="0" smtClean="0"/>
              <a:t> </a:t>
            </a:r>
            <a:r>
              <a:rPr lang="sr-Cyrl-BA" dirty="0" smtClean="0"/>
              <a:t>по</a:t>
            </a:r>
            <a:r>
              <a:rPr lang="vi-VN" dirty="0" smtClean="0"/>
              <a:t> </a:t>
            </a:r>
            <a:r>
              <a:rPr lang="sr-Cyrl-BA" dirty="0" smtClean="0"/>
              <a:t>завршетку</a:t>
            </a:r>
            <a:r>
              <a:rPr lang="vi-VN" dirty="0" smtClean="0"/>
              <a:t> </a:t>
            </a:r>
            <a:r>
              <a:rPr lang="sr-Cyrl-RS" dirty="0" smtClean="0"/>
              <a:t>часа</a:t>
            </a:r>
            <a:r>
              <a:rPr lang="vi-VN" dirty="0" smtClean="0"/>
              <a:t>. </a:t>
            </a:r>
            <a:endParaRPr lang="sr-Cyrl-RS" dirty="0" smtClean="0"/>
          </a:p>
          <a:p>
            <a:r>
              <a:rPr lang="sr-Cyrl-RS" dirty="0" smtClean="0"/>
              <a:t>Шта желим да трајно упамте на овом часу?</a:t>
            </a:r>
            <a:endParaRPr lang="vi-VN" dirty="0" smtClean="0"/>
          </a:p>
          <a:p>
            <a:endParaRPr lang="sr-Cyrl-RS" dirty="0" smtClean="0"/>
          </a:p>
          <a:p>
            <a:r>
              <a:rPr lang="sr-Cyrl-BA" dirty="0" smtClean="0"/>
              <a:t>Почети</a:t>
            </a:r>
            <a:r>
              <a:rPr lang="en-GB" dirty="0" smtClean="0"/>
              <a:t> </a:t>
            </a:r>
            <a:r>
              <a:rPr lang="sr-Cyrl-BA" b="1" dirty="0" smtClean="0"/>
              <a:t>глаголом</a:t>
            </a:r>
            <a:r>
              <a:rPr lang="en-GB" dirty="0" smtClean="0"/>
              <a:t> </a:t>
            </a:r>
            <a:r>
              <a:rPr lang="sr-Cyrl-BA" dirty="0" smtClean="0"/>
              <a:t>који</a:t>
            </a:r>
            <a:r>
              <a:rPr lang="en-GB" dirty="0" smtClean="0"/>
              <a:t> </a:t>
            </a:r>
            <a:r>
              <a:rPr lang="sr-Cyrl-BA" dirty="0" smtClean="0"/>
              <a:t>указује</a:t>
            </a:r>
            <a:r>
              <a:rPr lang="en-GB" dirty="0" smtClean="0"/>
              <a:t> </a:t>
            </a:r>
            <a:r>
              <a:rPr lang="sr-Cyrl-BA" dirty="0" smtClean="0"/>
              <a:t>на</a:t>
            </a:r>
            <a:r>
              <a:rPr lang="en-GB" dirty="0" smtClean="0"/>
              <a:t> </a:t>
            </a:r>
            <a:r>
              <a:rPr lang="sr-Cyrl-BA" dirty="0" smtClean="0"/>
              <a:t>ученичку</a:t>
            </a:r>
            <a:r>
              <a:rPr lang="en-GB" dirty="0" smtClean="0"/>
              <a:t> </a:t>
            </a:r>
            <a:r>
              <a:rPr lang="sr-Cyrl-BA" dirty="0" smtClean="0"/>
              <a:t>активност:</a:t>
            </a:r>
            <a:r>
              <a:rPr lang="en-GB" dirty="0" smtClean="0"/>
              <a:t> </a:t>
            </a:r>
            <a:r>
              <a:rPr lang="sr-Cyrl-RS" dirty="0" smtClean="0"/>
              <a:t>објаснити, описати, навести... </a:t>
            </a:r>
            <a:r>
              <a:rPr lang="sr-Cyrl-BA" dirty="0" smtClean="0"/>
              <a:t>при</a:t>
            </a:r>
            <a:r>
              <a:rPr lang="en-GB" dirty="0" smtClean="0"/>
              <a:t> </a:t>
            </a:r>
            <a:r>
              <a:rPr lang="sr-Cyrl-BA" dirty="0" smtClean="0"/>
              <a:t>чему</a:t>
            </a:r>
            <a:r>
              <a:rPr lang="en-GB" dirty="0" smtClean="0"/>
              <a:t> </a:t>
            </a:r>
            <a:r>
              <a:rPr lang="sr-Cyrl-BA" dirty="0" smtClean="0"/>
              <a:t>треба</a:t>
            </a:r>
            <a:r>
              <a:rPr lang="en-GB" dirty="0" smtClean="0"/>
              <a:t> </a:t>
            </a:r>
            <a:r>
              <a:rPr lang="sr-Cyrl-BA" b="1" dirty="0" smtClean="0"/>
              <a:t>избјегавати</a:t>
            </a:r>
            <a:r>
              <a:rPr lang="en-GB" dirty="0" smtClean="0"/>
              <a:t> </a:t>
            </a:r>
            <a:r>
              <a:rPr lang="sr-Cyrl-BA" dirty="0" smtClean="0"/>
              <a:t>употребу</a:t>
            </a:r>
            <a:r>
              <a:rPr lang="en-GB" dirty="0" smtClean="0"/>
              <a:t> </a:t>
            </a:r>
            <a:r>
              <a:rPr lang="sr-Cyrl-BA" dirty="0" smtClean="0"/>
              <a:t>глагола</a:t>
            </a:r>
            <a:r>
              <a:rPr lang="en-GB" dirty="0" smtClean="0"/>
              <a:t> </a:t>
            </a:r>
            <a:r>
              <a:rPr lang="sr-Cyrl-BA" dirty="0" smtClean="0"/>
              <a:t>који</a:t>
            </a:r>
            <a:r>
              <a:rPr lang="en-GB" dirty="0" smtClean="0"/>
              <a:t> </a:t>
            </a:r>
            <a:r>
              <a:rPr lang="sr-Cyrl-BA" dirty="0" smtClean="0"/>
              <a:t>су</a:t>
            </a:r>
            <a:r>
              <a:rPr lang="en-GB" dirty="0" smtClean="0"/>
              <a:t> </a:t>
            </a:r>
            <a:r>
              <a:rPr lang="sr-Cyrl-BA" dirty="0" smtClean="0"/>
              <a:t>превише</a:t>
            </a:r>
            <a:r>
              <a:rPr lang="en-GB" dirty="0" smtClean="0"/>
              <a:t> </a:t>
            </a:r>
            <a:r>
              <a:rPr lang="sr-Cyrl-BA" b="1" dirty="0" smtClean="0"/>
              <a:t>општи</a:t>
            </a:r>
            <a:r>
              <a:rPr lang="en-GB" dirty="0" smtClean="0"/>
              <a:t> </a:t>
            </a:r>
            <a:r>
              <a:rPr lang="sr-Cyrl-BA" dirty="0" smtClean="0"/>
              <a:t>и</a:t>
            </a:r>
            <a:r>
              <a:rPr lang="en-GB" dirty="0" smtClean="0"/>
              <a:t> </a:t>
            </a:r>
            <a:r>
              <a:rPr lang="sr-Cyrl-BA" b="1" dirty="0" smtClean="0"/>
              <a:t>нејасни</a:t>
            </a:r>
            <a:endParaRPr lang="en-GB" dirty="0" smtClean="0">
              <a:solidFill>
                <a:srgbClr val="FF0000"/>
              </a:solidFill>
            </a:endParaRPr>
          </a:p>
          <a:p>
            <a:endParaRPr lang="sr-Cyrl-RS" dirty="0" smtClean="0"/>
          </a:p>
          <a:p>
            <a:r>
              <a:rPr lang="sr-Cyrl-RS" dirty="0" smtClean="0"/>
              <a:t>Блумова таксономија</a:t>
            </a:r>
            <a:endParaRPr lang="sr-Latn-RS" dirty="0" smtClean="0"/>
          </a:p>
          <a:p>
            <a:pPr>
              <a:buNone/>
            </a:pPr>
            <a:endParaRPr lang="sr-Latn-RS" dirty="0" smtClean="0"/>
          </a:p>
          <a:p>
            <a:endParaRPr lang="sr-Cyrl-BA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revizirana verz blumova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28599" y="159785"/>
            <a:ext cx="8771845" cy="6393415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65194" y="381000"/>
            <a:ext cx="7482545" cy="6074736"/>
          </a:xfrm>
        </p:spPr>
        <p:txBody>
          <a:bodyPr>
            <a:normAutofit/>
          </a:bodyPr>
          <a:lstStyle/>
          <a:p>
            <a:r>
              <a:rPr lang="sr-Cyrl-BA" dirty="0" smtClean="0"/>
              <a:t>исходе</a:t>
            </a:r>
            <a:r>
              <a:rPr lang="en-GB" dirty="0" smtClean="0"/>
              <a:t> </a:t>
            </a:r>
            <a:r>
              <a:rPr lang="sr-Cyrl-BA" dirty="0" smtClean="0"/>
              <a:t>учења</a:t>
            </a:r>
            <a:r>
              <a:rPr lang="en-GB" dirty="0" smtClean="0"/>
              <a:t> </a:t>
            </a:r>
            <a:r>
              <a:rPr lang="sr-Cyrl-BA" dirty="0" smtClean="0"/>
              <a:t>записати</a:t>
            </a:r>
            <a:r>
              <a:rPr lang="en-GB" dirty="0" smtClean="0"/>
              <a:t> </a:t>
            </a:r>
            <a:r>
              <a:rPr lang="sr-Cyrl-BA" dirty="0" smtClean="0"/>
              <a:t>у</a:t>
            </a:r>
            <a:r>
              <a:rPr lang="en-GB" dirty="0" smtClean="0"/>
              <a:t> </a:t>
            </a:r>
            <a:r>
              <a:rPr lang="sr-Cyrl-BA" dirty="0" smtClean="0"/>
              <a:t>облику</a:t>
            </a:r>
            <a:r>
              <a:rPr lang="en-GB" dirty="0" smtClean="0"/>
              <a:t>: </a:t>
            </a:r>
            <a:endParaRPr lang="sr-Cyrl-RS" dirty="0" smtClean="0"/>
          </a:p>
          <a:p>
            <a:endParaRPr lang="sr-Cyrl-RS" i="1" dirty="0" smtClean="0"/>
          </a:p>
          <a:p>
            <a:endParaRPr lang="sr-Cyrl-RS" i="1" dirty="0" smtClean="0"/>
          </a:p>
          <a:p>
            <a:endParaRPr lang="en-GB" i="1" dirty="0" smtClean="0"/>
          </a:p>
          <a:p>
            <a:endParaRPr lang="sr-Cyrl-RS" dirty="0" smtClean="0"/>
          </a:p>
          <a:p>
            <a:endParaRPr lang="sr-Cyrl-RS" dirty="0" smtClean="0"/>
          </a:p>
          <a:p>
            <a:endParaRPr lang="sr-Latn-RS" dirty="0" smtClean="0"/>
          </a:p>
          <a:p>
            <a:endParaRPr lang="sr-Latn-RS" dirty="0" smtClean="0"/>
          </a:p>
          <a:p>
            <a:r>
              <a:rPr lang="en-GB" dirty="0" smtClean="0"/>
              <a:t> </a:t>
            </a:r>
          </a:p>
        </p:txBody>
      </p:sp>
      <p:pic>
        <p:nvPicPr>
          <p:cNvPr id="4" name="Picture 3" descr="swbat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670605" y="1596540"/>
            <a:ext cx="6781800" cy="4191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17900" y="457200"/>
            <a:ext cx="3054100" cy="5668963"/>
          </a:xfrm>
        </p:spPr>
        <p:txBody>
          <a:bodyPr/>
          <a:lstStyle/>
          <a:p>
            <a:pPr algn="ctr">
              <a:buNone/>
            </a:pPr>
            <a:r>
              <a:rPr lang="sr-Cyrl-BA" b="1" dirty="0" smtClean="0">
                <a:solidFill>
                  <a:srgbClr val="00B0F0"/>
                </a:solidFill>
              </a:rPr>
              <a:t>МОКРО</a:t>
            </a:r>
          </a:p>
          <a:p>
            <a:endParaRPr lang="sr-Latn-RS" b="1" dirty="0" smtClean="0">
              <a:solidFill>
                <a:schemeClr val="bg1"/>
              </a:solidFill>
            </a:endParaRPr>
          </a:p>
          <a:p>
            <a:r>
              <a:rPr lang="sr-Cyrl-BA" b="1" dirty="0" err="1" smtClean="0">
                <a:solidFill>
                  <a:srgbClr val="00B0F0"/>
                </a:solidFill>
              </a:rPr>
              <a:t>М</a:t>
            </a:r>
            <a:r>
              <a:rPr lang="sr-Cyrl-BA" b="1" dirty="0" err="1" smtClean="0">
                <a:solidFill>
                  <a:schemeClr val="bg1"/>
                </a:solidFill>
              </a:rPr>
              <a:t>јерљиви</a:t>
            </a:r>
            <a:endParaRPr lang="sr-Cyrl-RS" b="1" dirty="0" smtClean="0">
              <a:solidFill>
                <a:schemeClr val="bg1"/>
              </a:solidFill>
            </a:endParaRPr>
          </a:p>
          <a:p>
            <a:r>
              <a:rPr lang="sr-Cyrl-BA" b="1" dirty="0" smtClean="0">
                <a:solidFill>
                  <a:srgbClr val="00B0F0"/>
                </a:solidFill>
              </a:rPr>
              <a:t>О</a:t>
            </a:r>
            <a:r>
              <a:rPr lang="sr-Cyrl-BA" b="1" dirty="0" smtClean="0">
                <a:solidFill>
                  <a:schemeClr val="bg1"/>
                </a:solidFill>
              </a:rPr>
              <a:t>стварљиви</a:t>
            </a:r>
            <a:r>
              <a:rPr lang="en-GB" b="1" dirty="0" smtClean="0">
                <a:solidFill>
                  <a:schemeClr val="bg1"/>
                </a:solidFill>
              </a:rPr>
              <a:t> </a:t>
            </a:r>
            <a:endParaRPr lang="sr-Cyrl-RS" b="1" dirty="0" smtClean="0">
              <a:solidFill>
                <a:schemeClr val="bg1"/>
              </a:solidFill>
            </a:endParaRPr>
          </a:p>
          <a:p>
            <a:r>
              <a:rPr lang="sr-Cyrl-BA" b="1" dirty="0" smtClean="0">
                <a:solidFill>
                  <a:srgbClr val="00B0F0"/>
                </a:solidFill>
              </a:rPr>
              <a:t>К</a:t>
            </a:r>
            <a:r>
              <a:rPr lang="sr-Cyrl-BA" b="1" dirty="0" smtClean="0">
                <a:solidFill>
                  <a:schemeClr val="bg1"/>
                </a:solidFill>
              </a:rPr>
              <a:t>онкретни</a:t>
            </a:r>
            <a:r>
              <a:rPr lang="en-GB" b="1" dirty="0" smtClean="0">
                <a:solidFill>
                  <a:schemeClr val="bg1"/>
                </a:solidFill>
              </a:rPr>
              <a:t> </a:t>
            </a:r>
            <a:endParaRPr lang="sr-Cyrl-RS" b="1" dirty="0" smtClean="0">
              <a:solidFill>
                <a:schemeClr val="bg1"/>
              </a:solidFill>
            </a:endParaRPr>
          </a:p>
          <a:p>
            <a:r>
              <a:rPr lang="sr-Cyrl-BA" b="1" dirty="0" smtClean="0">
                <a:solidFill>
                  <a:srgbClr val="00B0F0"/>
                </a:solidFill>
              </a:rPr>
              <a:t>Р</a:t>
            </a:r>
            <a:r>
              <a:rPr lang="sr-Cyrl-BA" b="1" dirty="0" smtClean="0">
                <a:solidFill>
                  <a:schemeClr val="bg1"/>
                </a:solidFill>
              </a:rPr>
              <a:t>еалистични</a:t>
            </a:r>
            <a:r>
              <a:rPr lang="en-GB" b="1" dirty="0" smtClean="0">
                <a:solidFill>
                  <a:schemeClr val="bg1"/>
                </a:solidFill>
              </a:rPr>
              <a:t> </a:t>
            </a:r>
            <a:endParaRPr lang="sr-Cyrl-RS" b="1" dirty="0" smtClean="0">
              <a:solidFill>
                <a:schemeClr val="bg1"/>
              </a:solidFill>
            </a:endParaRPr>
          </a:p>
          <a:p>
            <a:r>
              <a:rPr lang="sr-Cyrl-BA" b="1" dirty="0" smtClean="0">
                <a:solidFill>
                  <a:srgbClr val="00B0F0"/>
                </a:solidFill>
              </a:rPr>
              <a:t>О</a:t>
            </a:r>
            <a:r>
              <a:rPr lang="sr-Cyrl-BA" b="1" dirty="0" smtClean="0">
                <a:solidFill>
                  <a:schemeClr val="bg1"/>
                </a:solidFill>
              </a:rPr>
              <a:t>граничени</a:t>
            </a:r>
            <a:r>
              <a:rPr lang="en-GB" b="1" dirty="0" smtClean="0">
                <a:solidFill>
                  <a:schemeClr val="bg1"/>
                </a:solidFill>
              </a:rPr>
              <a:t> </a:t>
            </a:r>
            <a:r>
              <a:rPr lang="sr-Cyrl-BA" b="1" dirty="0" smtClean="0">
                <a:solidFill>
                  <a:schemeClr val="bg1"/>
                </a:solidFill>
              </a:rPr>
              <a:t>временски</a:t>
            </a:r>
            <a:endParaRPr lang="sr-Cyrl-BA" dirty="0" smtClean="0">
              <a:solidFill>
                <a:schemeClr val="bg1"/>
              </a:solidFill>
            </a:endParaRPr>
          </a:p>
          <a:p>
            <a:endParaRPr lang="sr-Cyrl-BA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488230" y="457200"/>
            <a:ext cx="3359510" cy="5668963"/>
          </a:xfrm>
        </p:spPr>
        <p:txBody>
          <a:bodyPr/>
          <a:lstStyle/>
          <a:p>
            <a:pPr>
              <a:buNone/>
            </a:pPr>
            <a:r>
              <a:rPr lang="sr-Latn-RS" b="1" dirty="0" smtClean="0">
                <a:solidFill>
                  <a:srgbClr val="00B0F0"/>
                </a:solidFill>
              </a:rPr>
              <a:t>SMART</a:t>
            </a:r>
            <a:endParaRPr lang="sr-Cyrl-RS" b="1" dirty="0" smtClean="0">
              <a:solidFill>
                <a:srgbClr val="00B0F0"/>
              </a:solidFill>
            </a:endParaRPr>
          </a:p>
          <a:p>
            <a:endParaRPr lang="sr-Latn-RS" b="1" dirty="0" smtClean="0">
              <a:solidFill>
                <a:schemeClr val="bg1"/>
              </a:solidFill>
            </a:endParaRPr>
          </a:p>
          <a:p>
            <a:pPr algn="just"/>
            <a:r>
              <a:rPr lang="sr-Latn-RS" altLang="en-US" b="1" dirty="0" smtClean="0">
                <a:solidFill>
                  <a:srgbClr val="00B0F0"/>
                </a:solidFill>
              </a:rPr>
              <a:t>S</a:t>
            </a:r>
            <a:r>
              <a:rPr lang="en-US" altLang="en-US" b="1" dirty="0" err="1" smtClean="0">
                <a:solidFill>
                  <a:schemeClr val="bg1"/>
                </a:solidFill>
              </a:rPr>
              <a:t>pecific</a:t>
            </a:r>
            <a:r>
              <a:rPr lang="en-US" altLang="en-US" b="1" dirty="0" smtClean="0">
                <a:solidFill>
                  <a:schemeClr val="bg1"/>
                </a:solidFill>
              </a:rPr>
              <a:t> </a:t>
            </a:r>
            <a:endParaRPr lang="sr-Latn-RS" altLang="en-US" b="1" dirty="0" smtClean="0">
              <a:solidFill>
                <a:schemeClr val="bg1"/>
              </a:solidFill>
            </a:endParaRPr>
          </a:p>
          <a:p>
            <a:pPr algn="just"/>
            <a:r>
              <a:rPr lang="en-US" altLang="en-US" b="1" dirty="0" smtClean="0">
                <a:solidFill>
                  <a:srgbClr val="00B0F0"/>
                </a:solidFill>
              </a:rPr>
              <a:t>M</a:t>
            </a:r>
            <a:r>
              <a:rPr lang="en-US" altLang="en-US" b="1" dirty="0" smtClean="0">
                <a:solidFill>
                  <a:schemeClr val="bg1"/>
                </a:solidFill>
              </a:rPr>
              <a:t>easurable</a:t>
            </a:r>
            <a:endParaRPr lang="sr-Latn-RS" altLang="en-US" b="1" dirty="0" smtClean="0">
              <a:solidFill>
                <a:schemeClr val="bg1"/>
              </a:solidFill>
            </a:endParaRPr>
          </a:p>
          <a:p>
            <a:pPr algn="just"/>
            <a:r>
              <a:rPr lang="en-US" altLang="en-US" b="1" dirty="0" smtClean="0">
                <a:solidFill>
                  <a:srgbClr val="00B0F0"/>
                </a:solidFill>
              </a:rPr>
              <a:t>A</a:t>
            </a:r>
            <a:r>
              <a:rPr lang="en-US" altLang="en-US" b="1" dirty="0" smtClean="0">
                <a:solidFill>
                  <a:schemeClr val="bg1"/>
                </a:solidFill>
              </a:rPr>
              <a:t>chievable</a:t>
            </a:r>
            <a:endParaRPr lang="sr-Latn-RS" altLang="en-US" b="1" dirty="0" smtClean="0">
              <a:solidFill>
                <a:schemeClr val="bg1"/>
              </a:solidFill>
            </a:endParaRPr>
          </a:p>
          <a:p>
            <a:pPr algn="just"/>
            <a:r>
              <a:rPr lang="en-US" altLang="en-US" b="1" dirty="0" smtClean="0">
                <a:solidFill>
                  <a:srgbClr val="00B0F0"/>
                </a:solidFill>
              </a:rPr>
              <a:t>R</a:t>
            </a:r>
            <a:r>
              <a:rPr lang="en-US" altLang="en-US" b="1" dirty="0" smtClean="0">
                <a:solidFill>
                  <a:schemeClr val="bg1"/>
                </a:solidFill>
              </a:rPr>
              <a:t>elevant</a:t>
            </a:r>
            <a:endParaRPr lang="sr-Latn-RS" altLang="en-US" b="1" dirty="0" smtClean="0">
              <a:solidFill>
                <a:schemeClr val="bg1"/>
              </a:solidFill>
            </a:endParaRPr>
          </a:p>
          <a:p>
            <a:pPr algn="just"/>
            <a:r>
              <a:rPr lang="sr-Latn-RS" altLang="en-US" b="1" dirty="0" smtClean="0">
                <a:solidFill>
                  <a:srgbClr val="00B0F0"/>
                </a:solidFill>
              </a:rPr>
              <a:t>T</a:t>
            </a:r>
            <a:r>
              <a:rPr lang="sr-Latn-RS" altLang="en-US" b="1" dirty="0" smtClean="0">
                <a:solidFill>
                  <a:schemeClr val="bg1"/>
                </a:solidFill>
              </a:rPr>
              <a:t>i</a:t>
            </a:r>
            <a:r>
              <a:rPr lang="en-US" altLang="en-US" b="1" dirty="0" smtClean="0">
                <a:solidFill>
                  <a:schemeClr val="bg1"/>
                </a:solidFill>
              </a:rPr>
              <a:t>med</a:t>
            </a:r>
            <a:endParaRPr lang="sr-Latn-RS" altLang="en-US" b="1" dirty="0" smtClean="0">
              <a:solidFill>
                <a:schemeClr val="bg1"/>
              </a:solidFill>
            </a:endParaRPr>
          </a:p>
          <a:p>
            <a:pPr algn="just"/>
            <a:endParaRPr lang="sr-Cyrl-BA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8965" y="527604"/>
            <a:ext cx="8229600" cy="763525"/>
          </a:xfrm>
          <a:noFill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pPr algn="ctr"/>
            <a:r>
              <a:rPr lang="sr-Cyrl-BA" sz="4000" dirty="0" smtClean="0"/>
              <a:t>Примјери</a:t>
            </a:r>
            <a:r>
              <a:rPr lang="en-US" sz="4000" dirty="0" smtClean="0"/>
              <a:t> </a:t>
            </a:r>
            <a:r>
              <a:rPr lang="sr-Cyrl-RS" sz="4000" dirty="0" smtClean="0"/>
              <a:t/>
            </a:r>
            <a:br>
              <a:rPr lang="sr-Cyrl-RS" sz="4000" dirty="0" smtClean="0"/>
            </a:br>
            <a:r>
              <a:rPr lang="sr-Cyrl-BA" sz="4000" dirty="0" smtClean="0"/>
              <a:t>формулација</a:t>
            </a:r>
            <a:r>
              <a:rPr lang="en-US" sz="4000" dirty="0" smtClean="0"/>
              <a:t> </a:t>
            </a:r>
            <a:r>
              <a:rPr lang="sr-Cyrl-BA" sz="4000" dirty="0" smtClean="0"/>
              <a:t>исхода</a:t>
            </a:r>
            <a:r>
              <a:rPr lang="sr-Latn-CS" sz="4000" dirty="0" smtClean="0"/>
              <a:t>:</a:t>
            </a:r>
            <a:endParaRPr lang="sr-Cyrl-BA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65194" y="1596540"/>
            <a:ext cx="7482545" cy="4275740"/>
          </a:xfrm>
        </p:spPr>
        <p:txBody>
          <a:bodyPr>
            <a:normAutofit/>
          </a:bodyPr>
          <a:lstStyle/>
          <a:p>
            <a:r>
              <a:rPr lang="sr-Cyrl-BA" altLang="en-US" sz="2800" dirty="0" err="1" smtClean="0"/>
              <a:t>Разумије</a:t>
            </a:r>
            <a:r>
              <a:rPr lang="sr-Latn-CS" altLang="en-US" sz="2800" dirty="0" smtClean="0"/>
              <a:t> </a:t>
            </a:r>
            <a:r>
              <a:rPr lang="sr-Cyrl-BA" altLang="en-US" sz="2800" dirty="0" smtClean="0"/>
              <a:t>прочитан текст о </a:t>
            </a:r>
            <a:r>
              <a:rPr lang="sr-Cyrl-BA" altLang="en-US" sz="2800" dirty="0" err="1" smtClean="0"/>
              <a:t>Битлсима</a:t>
            </a:r>
            <a:endParaRPr lang="sr-Latn-CS" altLang="en-US" sz="2800" dirty="0" smtClean="0"/>
          </a:p>
          <a:p>
            <a:r>
              <a:rPr lang="sr-Cyrl-BA" altLang="en-US" sz="2800" dirty="0" smtClean="0"/>
              <a:t>Изражава</a:t>
            </a:r>
            <a:r>
              <a:rPr lang="sr-Latn-CS" altLang="en-US" sz="2800" dirty="0" smtClean="0"/>
              <a:t> </a:t>
            </a:r>
            <a:r>
              <a:rPr lang="sr-Cyrl-BA" altLang="en-US" sz="2800" dirty="0" smtClean="0"/>
              <a:t>сопствени</a:t>
            </a:r>
            <a:r>
              <a:rPr lang="sr-Latn-CS" altLang="en-US" sz="2800" dirty="0" smtClean="0"/>
              <a:t> </a:t>
            </a:r>
            <a:r>
              <a:rPr lang="sr-Cyrl-BA" altLang="en-US" sz="2800" dirty="0" smtClean="0"/>
              <a:t>утисак</a:t>
            </a:r>
            <a:r>
              <a:rPr lang="sr-Latn-CS" altLang="en-US" sz="2800" dirty="0" smtClean="0"/>
              <a:t> </a:t>
            </a:r>
            <a:r>
              <a:rPr lang="sr-Cyrl-BA" altLang="en-US" sz="2800" dirty="0" smtClean="0"/>
              <a:t>и</a:t>
            </a:r>
            <a:r>
              <a:rPr lang="sr-Latn-CS" altLang="en-US" sz="2800" dirty="0" smtClean="0"/>
              <a:t> </a:t>
            </a:r>
            <a:r>
              <a:rPr lang="sr-Cyrl-BA" altLang="en-US" sz="2800" dirty="0" smtClean="0"/>
              <a:t>мишљење</a:t>
            </a:r>
            <a:r>
              <a:rPr lang="sr-Latn-CS" altLang="en-US" sz="2800" dirty="0" smtClean="0"/>
              <a:t> </a:t>
            </a:r>
            <a:r>
              <a:rPr lang="sr-Cyrl-BA" altLang="en-US" sz="2800" dirty="0" smtClean="0"/>
              <a:t>о</a:t>
            </a:r>
            <a:r>
              <a:rPr lang="sr-Latn-CS" altLang="en-US" sz="2800" dirty="0" smtClean="0"/>
              <a:t> </a:t>
            </a:r>
            <a:r>
              <a:rPr lang="sr-Cyrl-BA" altLang="en-US" sz="2800" dirty="0" smtClean="0"/>
              <a:t>прочитаном</a:t>
            </a:r>
            <a:r>
              <a:rPr lang="sr-Cyrl-RS" altLang="en-US" sz="2800" dirty="0" smtClean="0"/>
              <a:t> тексту о Калифорнији </a:t>
            </a:r>
            <a:endParaRPr lang="en-US" altLang="en-US" sz="2800" dirty="0" smtClean="0"/>
          </a:p>
          <a:p>
            <a:r>
              <a:rPr lang="sr-Cyrl-BA" dirty="0" smtClean="0"/>
              <a:t>Наводи и препознаје</a:t>
            </a:r>
            <a:r>
              <a:rPr lang="hr-HR" dirty="0" smtClean="0"/>
              <a:t> </a:t>
            </a:r>
            <a:r>
              <a:rPr lang="sr-Cyrl-BA" dirty="0" smtClean="0"/>
              <a:t>основне</a:t>
            </a:r>
            <a:r>
              <a:rPr lang="hr-HR" dirty="0" smtClean="0"/>
              <a:t> </a:t>
            </a:r>
            <a:r>
              <a:rPr lang="sr-Cyrl-BA" dirty="0" smtClean="0"/>
              <a:t>појмове</a:t>
            </a:r>
            <a:r>
              <a:rPr lang="hr-HR" dirty="0" smtClean="0"/>
              <a:t> </a:t>
            </a:r>
            <a:r>
              <a:rPr lang="sr-Cyrl-BA" dirty="0" smtClean="0"/>
              <a:t>о</a:t>
            </a:r>
            <a:r>
              <a:rPr lang="hr-HR" dirty="0" smtClean="0"/>
              <a:t> </a:t>
            </a:r>
            <a:r>
              <a:rPr lang="sr-Cyrl-BA" dirty="0" smtClean="0"/>
              <a:t>Новом</a:t>
            </a:r>
            <a:r>
              <a:rPr lang="hr-HR" dirty="0" smtClean="0"/>
              <a:t> </a:t>
            </a:r>
            <a:r>
              <a:rPr lang="sr-Cyrl-BA" dirty="0" smtClean="0"/>
              <a:t>Зеланду</a:t>
            </a:r>
            <a:r>
              <a:rPr lang="hr-HR" dirty="0" smtClean="0"/>
              <a:t>, </a:t>
            </a:r>
            <a:r>
              <a:rPr lang="sr-Cyrl-BA" dirty="0" smtClean="0"/>
              <a:t>образлаже</a:t>
            </a:r>
            <a:r>
              <a:rPr lang="hr-HR" dirty="0" smtClean="0"/>
              <a:t> </a:t>
            </a:r>
            <a:r>
              <a:rPr lang="sr-Cyrl-BA" dirty="0" smtClean="0"/>
              <a:t>позитиван</a:t>
            </a:r>
            <a:r>
              <a:rPr lang="hr-HR" dirty="0" smtClean="0"/>
              <a:t> </a:t>
            </a:r>
            <a:r>
              <a:rPr lang="sr-Cyrl-BA" dirty="0" smtClean="0"/>
              <a:t>и</a:t>
            </a:r>
            <a:r>
              <a:rPr lang="hr-HR" dirty="0" smtClean="0"/>
              <a:t> </a:t>
            </a:r>
            <a:r>
              <a:rPr lang="sr-Cyrl-BA" dirty="0" smtClean="0"/>
              <a:t>негативан</a:t>
            </a:r>
            <a:r>
              <a:rPr lang="hr-HR" dirty="0" smtClean="0"/>
              <a:t> </a:t>
            </a:r>
            <a:r>
              <a:rPr lang="sr-Cyrl-BA" dirty="0" smtClean="0"/>
              <a:t>став</a:t>
            </a:r>
            <a:r>
              <a:rPr lang="hr-HR" dirty="0" smtClean="0"/>
              <a:t> </a:t>
            </a:r>
            <a:r>
              <a:rPr lang="sr-Cyrl-BA" dirty="0" smtClean="0"/>
              <a:t>о</a:t>
            </a:r>
            <a:r>
              <a:rPr lang="hr-HR" dirty="0" smtClean="0"/>
              <a:t> </a:t>
            </a:r>
            <a:r>
              <a:rPr lang="sr-Cyrl-BA" dirty="0" smtClean="0"/>
              <a:t>животу</a:t>
            </a:r>
            <a:r>
              <a:rPr lang="hr-HR" dirty="0" smtClean="0"/>
              <a:t> </a:t>
            </a:r>
            <a:r>
              <a:rPr lang="sr-Cyrl-BA" dirty="0" smtClean="0"/>
              <a:t>на</a:t>
            </a:r>
            <a:r>
              <a:rPr lang="hr-HR" dirty="0" smtClean="0"/>
              <a:t> </a:t>
            </a:r>
            <a:r>
              <a:rPr lang="sr-Cyrl-BA" dirty="0" smtClean="0"/>
              <a:t>Новом</a:t>
            </a:r>
            <a:r>
              <a:rPr lang="hr-HR" dirty="0" smtClean="0"/>
              <a:t> </a:t>
            </a:r>
            <a:r>
              <a:rPr lang="sr-Cyrl-BA" dirty="0" smtClean="0"/>
              <a:t>Зеланду</a:t>
            </a:r>
            <a:endParaRPr lang="sr-Cyrl-RS" dirty="0" smtClean="0"/>
          </a:p>
          <a:p>
            <a:endParaRPr lang="sr-Cyrl-RS" dirty="0" smtClean="0"/>
          </a:p>
          <a:p>
            <a:r>
              <a:rPr lang="sr-Latn-RS" dirty="0" smtClean="0"/>
              <a:t>Future Simple, Going to, Present Continuous </a:t>
            </a:r>
            <a:r>
              <a:rPr lang="en-US" dirty="0" smtClean="0"/>
              <a:t> </a:t>
            </a:r>
            <a:endParaRPr lang="sr-Cyrl-RS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2490" y="374900"/>
            <a:ext cx="7239000" cy="975360"/>
          </a:xfrm>
          <a:noFill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pPr algn="ctr"/>
            <a:r>
              <a:rPr lang="sr-Cyrl-RS" dirty="0" smtClean="0"/>
              <a:t>Подсјетник за провјеру дефинисаних исхода</a:t>
            </a:r>
            <a:endParaRPr lang="sr-Cyrl-B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65194" y="1371600"/>
            <a:ext cx="6940605" cy="5084136"/>
          </a:xfrm>
        </p:spPr>
        <p:txBody>
          <a:bodyPr>
            <a:normAutofit/>
          </a:bodyPr>
          <a:lstStyle/>
          <a:p>
            <a:endParaRPr lang="sr-Cyrl-BA" dirty="0" smtClean="0"/>
          </a:p>
          <a:p>
            <a:endParaRPr lang="sr-Cyrl-BA" dirty="0" smtClean="0"/>
          </a:p>
          <a:p>
            <a:endParaRPr lang="sr-Cyrl-BA" dirty="0" smtClean="0"/>
          </a:p>
          <a:p>
            <a:endParaRPr lang="sr-Cyrl-BA" dirty="0" smtClean="0"/>
          </a:p>
          <a:p>
            <a:r>
              <a:rPr lang="sr-Cyrl-BA" dirty="0" smtClean="0"/>
              <a:t>Да ли</a:t>
            </a:r>
            <a:r>
              <a:rPr lang="en-GB" dirty="0" smtClean="0"/>
              <a:t> </a:t>
            </a:r>
            <a:r>
              <a:rPr lang="sr-Cyrl-RS" dirty="0" smtClean="0"/>
              <a:t>је исход </a:t>
            </a:r>
            <a:r>
              <a:rPr lang="sr-Cyrl-BA" dirty="0" smtClean="0"/>
              <a:t>започет активним глагол</a:t>
            </a:r>
            <a:r>
              <a:rPr lang="en-GB" dirty="0" smtClean="0"/>
              <a:t>o</a:t>
            </a:r>
            <a:r>
              <a:rPr lang="sr-Cyrl-BA" dirty="0" smtClean="0"/>
              <a:t>м</a:t>
            </a:r>
            <a:r>
              <a:rPr lang="en-GB" dirty="0" smtClean="0"/>
              <a:t>? </a:t>
            </a:r>
          </a:p>
          <a:p>
            <a:r>
              <a:rPr lang="sr-Cyrl-BA" dirty="0" smtClean="0"/>
              <a:t>Да ли</a:t>
            </a:r>
            <a:r>
              <a:rPr lang="en-GB" dirty="0" smtClean="0"/>
              <a:t> </a:t>
            </a:r>
            <a:r>
              <a:rPr lang="sr-Cyrl-RS" dirty="0" smtClean="0"/>
              <a:t>су</a:t>
            </a:r>
            <a:r>
              <a:rPr lang="en-GB" dirty="0" smtClean="0"/>
              <a:t> </a:t>
            </a:r>
            <a:r>
              <a:rPr lang="sr-Cyrl-RS" dirty="0" smtClean="0"/>
              <a:t>и</a:t>
            </a:r>
            <a:r>
              <a:rPr lang="sr-Cyrl-BA" dirty="0" err="1" smtClean="0"/>
              <a:t>сходи</a:t>
            </a:r>
            <a:r>
              <a:rPr lang="en-GB" dirty="0" smtClean="0"/>
              <a:t> </a:t>
            </a:r>
            <a:r>
              <a:rPr lang="sr-Cyrl-BA" dirty="0" smtClean="0"/>
              <a:t>учења</a:t>
            </a:r>
            <a:r>
              <a:rPr lang="en-GB" dirty="0" smtClean="0"/>
              <a:t> </a:t>
            </a:r>
            <a:r>
              <a:rPr lang="sr-Cyrl-BA" dirty="0" err="1" smtClean="0"/>
              <a:t>мјерљиви</a:t>
            </a:r>
            <a:r>
              <a:rPr lang="en-GB" dirty="0" smtClean="0"/>
              <a:t>? </a:t>
            </a:r>
          </a:p>
          <a:p>
            <a:r>
              <a:rPr lang="sr-Cyrl-BA" dirty="0" smtClean="0"/>
              <a:t>Да</a:t>
            </a:r>
            <a:r>
              <a:rPr lang="en-GB" dirty="0" smtClean="0"/>
              <a:t> </a:t>
            </a:r>
            <a:r>
              <a:rPr lang="sr-Cyrl-BA" dirty="0" smtClean="0"/>
              <a:t>ли</a:t>
            </a:r>
            <a:r>
              <a:rPr lang="en-GB" dirty="0" smtClean="0"/>
              <a:t> </a:t>
            </a:r>
            <a:r>
              <a:rPr lang="sr-Cyrl-BA" dirty="0" smtClean="0"/>
              <a:t>су</a:t>
            </a:r>
            <a:r>
              <a:rPr lang="en-GB" dirty="0" smtClean="0"/>
              <a:t> </a:t>
            </a:r>
            <a:r>
              <a:rPr lang="sr-Cyrl-RS" dirty="0" smtClean="0"/>
              <a:t>и</a:t>
            </a:r>
            <a:r>
              <a:rPr lang="sr-Cyrl-BA" dirty="0" err="1" smtClean="0"/>
              <a:t>сходи</a:t>
            </a:r>
            <a:r>
              <a:rPr lang="en-GB" dirty="0" smtClean="0"/>
              <a:t> </a:t>
            </a:r>
            <a:r>
              <a:rPr lang="sr-Cyrl-BA" dirty="0" smtClean="0"/>
              <a:t>у</a:t>
            </a:r>
            <a:r>
              <a:rPr lang="en-GB" dirty="0" smtClean="0"/>
              <a:t> </a:t>
            </a:r>
            <a:r>
              <a:rPr lang="sr-Cyrl-BA" dirty="0" smtClean="0"/>
              <a:t>складу</a:t>
            </a:r>
            <a:r>
              <a:rPr lang="en-GB" dirty="0" smtClean="0"/>
              <a:t> </a:t>
            </a:r>
            <a:r>
              <a:rPr lang="sr-Cyrl-BA" dirty="0" smtClean="0"/>
              <a:t>с</a:t>
            </a:r>
            <a:r>
              <a:rPr lang="en-GB" dirty="0" smtClean="0"/>
              <a:t> </a:t>
            </a:r>
            <a:r>
              <a:rPr lang="sr-Cyrl-BA" dirty="0" smtClean="0"/>
              <a:t>циљевима</a:t>
            </a:r>
            <a:r>
              <a:rPr lang="en-GB" dirty="0" smtClean="0"/>
              <a:t> </a:t>
            </a:r>
            <a:r>
              <a:rPr lang="sr-Cyrl-BA" dirty="0" smtClean="0"/>
              <a:t>и</a:t>
            </a:r>
            <a:r>
              <a:rPr lang="en-GB" dirty="0" smtClean="0"/>
              <a:t> </a:t>
            </a:r>
            <a:r>
              <a:rPr lang="sr-Cyrl-BA" dirty="0" smtClean="0"/>
              <a:t>садржајем</a:t>
            </a:r>
            <a:r>
              <a:rPr lang="en-GB" dirty="0" smtClean="0"/>
              <a:t> </a:t>
            </a:r>
            <a:r>
              <a:rPr lang="sr-Cyrl-RS" dirty="0" smtClean="0"/>
              <a:t>НПП- а</a:t>
            </a:r>
            <a:r>
              <a:rPr lang="en-GB" dirty="0" smtClean="0"/>
              <a:t>? </a:t>
            </a:r>
          </a:p>
          <a:p>
            <a:pPr>
              <a:buNone/>
            </a:pPr>
            <a:endParaRPr lang="pl-PL" dirty="0" smtClean="0"/>
          </a:p>
          <a:p>
            <a:endParaRPr lang="sr-Cyrl-BA" dirty="0" smtClean="0"/>
          </a:p>
          <a:p>
            <a:endParaRPr lang="sr-Cyrl-BA" dirty="0"/>
          </a:p>
        </p:txBody>
      </p:sp>
      <p:pic>
        <p:nvPicPr>
          <p:cNvPr id="4" name="Picture 3" descr="checklist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404460" y="1364790"/>
            <a:ext cx="1929915" cy="191150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 cstate="print">
            <a:alphaModFix amt="99000"/>
            <a:lum/>
          </a:blip>
          <a:srcRect/>
          <a:stretch>
            <a:fillRect t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65194" y="1138425"/>
            <a:ext cx="7482546" cy="5317311"/>
          </a:xfrm>
        </p:spPr>
        <p:txBody>
          <a:bodyPr>
            <a:normAutofit/>
          </a:bodyPr>
          <a:lstStyle/>
          <a:p>
            <a:r>
              <a:rPr lang="sr-Cyrl-BA" dirty="0" err="1" smtClean="0"/>
              <a:t>вјештина</a:t>
            </a:r>
            <a:r>
              <a:rPr lang="vi-VN" dirty="0" smtClean="0"/>
              <a:t> </a:t>
            </a:r>
            <a:r>
              <a:rPr lang="sr-Cyrl-BA" dirty="0" smtClean="0"/>
              <a:t>за</a:t>
            </a:r>
            <a:r>
              <a:rPr lang="vi-VN" dirty="0" smtClean="0"/>
              <a:t> </a:t>
            </a:r>
            <a:r>
              <a:rPr lang="sr-Cyrl-BA" dirty="0" smtClean="0"/>
              <a:t>чије</a:t>
            </a:r>
            <a:r>
              <a:rPr lang="vi-VN" dirty="0" smtClean="0"/>
              <a:t> </a:t>
            </a:r>
            <a:r>
              <a:rPr lang="sr-Cyrl-BA" dirty="0" smtClean="0"/>
              <a:t>овладавање</a:t>
            </a:r>
            <a:r>
              <a:rPr lang="vi-VN" dirty="0" smtClean="0"/>
              <a:t> </a:t>
            </a:r>
            <a:r>
              <a:rPr lang="sr-Cyrl-BA" dirty="0" smtClean="0"/>
              <a:t>је</a:t>
            </a:r>
            <a:r>
              <a:rPr lang="vi-VN" dirty="0" smtClean="0"/>
              <a:t> </a:t>
            </a:r>
            <a:r>
              <a:rPr lang="sr-Cyrl-BA" dirty="0" smtClean="0"/>
              <a:t>потребно</a:t>
            </a:r>
            <a:r>
              <a:rPr lang="vi-VN" dirty="0" smtClean="0"/>
              <a:t> </a:t>
            </a:r>
            <a:r>
              <a:rPr lang="sr-Cyrl-BA" dirty="0" smtClean="0"/>
              <a:t>вријеме</a:t>
            </a:r>
            <a:r>
              <a:rPr lang="vi-VN" dirty="0" smtClean="0"/>
              <a:t> </a:t>
            </a:r>
            <a:r>
              <a:rPr lang="sr-Cyrl-BA" dirty="0" smtClean="0"/>
              <a:t>и</a:t>
            </a:r>
            <a:r>
              <a:rPr lang="vi-VN" dirty="0" smtClean="0"/>
              <a:t> </a:t>
            </a:r>
            <a:r>
              <a:rPr lang="sr-Cyrl-BA" dirty="0" smtClean="0"/>
              <a:t>правилна</a:t>
            </a:r>
            <a:r>
              <a:rPr lang="vi-VN" dirty="0" smtClean="0"/>
              <a:t> </a:t>
            </a:r>
            <a:r>
              <a:rPr lang="sr-Cyrl-BA" dirty="0" smtClean="0"/>
              <a:t>инструкција</a:t>
            </a:r>
            <a:r>
              <a:rPr lang="vi-VN" dirty="0" smtClean="0"/>
              <a:t> </a:t>
            </a:r>
            <a:endParaRPr lang="sr-Cyrl-RS" dirty="0" smtClean="0"/>
          </a:p>
          <a:p>
            <a:endParaRPr lang="sr-Cyrl-RS" dirty="0" smtClean="0"/>
          </a:p>
          <a:p>
            <a:r>
              <a:rPr lang="sr-Cyrl-BA" dirty="0" smtClean="0"/>
              <a:t>дуг</a:t>
            </a:r>
            <a:r>
              <a:rPr lang="vi-VN" dirty="0" smtClean="0"/>
              <a:t> </a:t>
            </a:r>
            <a:r>
              <a:rPr lang="sr-Cyrl-BA" dirty="0" smtClean="0"/>
              <a:t>и</a:t>
            </a:r>
            <a:r>
              <a:rPr lang="vi-VN" dirty="0" smtClean="0"/>
              <a:t> </a:t>
            </a:r>
            <a:r>
              <a:rPr lang="sr-Cyrl-BA" dirty="0" smtClean="0"/>
              <a:t>комплексан</a:t>
            </a:r>
            <a:r>
              <a:rPr lang="vi-VN" dirty="0" smtClean="0"/>
              <a:t> </a:t>
            </a:r>
            <a:r>
              <a:rPr lang="sr-Cyrl-BA" dirty="0" smtClean="0"/>
              <a:t>процес</a:t>
            </a:r>
            <a:r>
              <a:rPr lang="vi-VN" dirty="0" smtClean="0"/>
              <a:t> </a:t>
            </a:r>
            <a:r>
              <a:rPr lang="sr-Cyrl-BA" dirty="0" smtClean="0"/>
              <a:t>генерисања</a:t>
            </a:r>
            <a:r>
              <a:rPr lang="vi-VN" dirty="0" smtClean="0"/>
              <a:t> </a:t>
            </a:r>
            <a:r>
              <a:rPr lang="sr-Cyrl-BA" dirty="0" smtClean="0"/>
              <a:t>и</a:t>
            </a:r>
            <a:r>
              <a:rPr lang="vi-VN" dirty="0" smtClean="0"/>
              <a:t> </a:t>
            </a:r>
            <a:r>
              <a:rPr lang="sr-Cyrl-BA" dirty="0" smtClean="0"/>
              <a:t>организовања</a:t>
            </a:r>
            <a:r>
              <a:rPr lang="vi-VN" dirty="0" smtClean="0"/>
              <a:t> </a:t>
            </a:r>
            <a:r>
              <a:rPr lang="sr-Cyrl-BA" dirty="0" smtClean="0"/>
              <a:t>идеја</a:t>
            </a:r>
            <a:r>
              <a:rPr lang="vi-VN" dirty="0" smtClean="0"/>
              <a:t> </a:t>
            </a:r>
            <a:r>
              <a:rPr lang="sr-Cyrl-BA" dirty="0" smtClean="0"/>
              <a:t>у</a:t>
            </a:r>
            <a:r>
              <a:rPr lang="vi-VN" dirty="0" smtClean="0"/>
              <a:t> </a:t>
            </a:r>
            <a:r>
              <a:rPr lang="sr-Cyrl-BA" dirty="0" smtClean="0"/>
              <a:t>текст</a:t>
            </a:r>
            <a:endParaRPr lang="sr-Cyrl-RS" dirty="0" smtClean="0"/>
          </a:p>
          <a:p>
            <a:endParaRPr lang="sr-Cyrl-RS" dirty="0" smtClean="0"/>
          </a:p>
          <a:p>
            <a:endParaRPr lang="sr-Cyrl-BA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sr-Cyrl-BA" sz="4000" dirty="0" smtClean="0"/>
              <a:t>З</a:t>
            </a:r>
            <a:r>
              <a:rPr lang="sr-Cyrl-RS" sz="4000" dirty="0" smtClean="0"/>
              <a:t>апажања са увида</a:t>
            </a:r>
            <a:endParaRPr lang="sr-Cyrl-BA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r-Cyrl-RS" dirty="0" smtClean="0"/>
              <a:t>Припрема за час</a:t>
            </a:r>
          </a:p>
          <a:p>
            <a:r>
              <a:rPr lang="sr-Cyrl-RS" dirty="0" smtClean="0"/>
              <a:t>Артикулација часа</a:t>
            </a:r>
          </a:p>
          <a:p>
            <a:r>
              <a:rPr lang="sr-Cyrl-RS" dirty="0" smtClean="0"/>
              <a:t>Граматика</a:t>
            </a:r>
          </a:p>
          <a:p>
            <a:r>
              <a:rPr lang="sr-Cyrl-RS" dirty="0" smtClean="0"/>
              <a:t>Читање</a:t>
            </a:r>
          </a:p>
          <a:p>
            <a:r>
              <a:rPr lang="sr-Cyrl-RS" dirty="0" smtClean="0"/>
              <a:t>Рад на задацима из уџбеника</a:t>
            </a:r>
          </a:p>
          <a:p>
            <a:r>
              <a:rPr lang="sr-Cyrl-RS" dirty="0" smtClean="0"/>
              <a:t>Оцјењивање</a:t>
            </a:r>
            <a:endParaRPr lang="sr-Cyrl-BA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365194" y="228600"/>
            <a:ext cx="7397805" cy="5897563"/>
          </a:xfrm>
        </p:spPr>
        <p:txBody>
          <a:bodyPr>
            <a:normAutofit/>
          </a:bodyPr>
          <a:lstStyle/>
          <a:p>
            <a:endParaRPr lang="sr-Latn-RS" dirty="0" smtClean="0"/>
          </a:p>
          <a:p>
            <a:endParaRPr lang="sr-Latn-RS" dirty="0" smtClean="0"/>
          </a:p>
          <a:p>
            <a:endParaRPr lang="sr-Latn-RS" dirty="0" smtClean="0"/>
          </a:p>
          <a:p>
            <a:endParaRPr lang="sr-Latn-RS" dirty="0" smtClean="0"/>
          </a:p>
          <a:p>
            <a:endParaRPr lang="sr-Latn-RS" dirty="0" smtClean="0"/>
          </a:p>
          <a:p>
            <a:endParaRPr lang="sr-Latn-RS" dirty="0" smtClean="0"/>
          </a:p>
          <a:p>
            <a:endParaRPr lang="sr-Latn-RS" dirty="0" smtClean="0"/>
          </a:p>
          <a:p>
            <a:endParaRPr lang="sr-Cyrl-BA" dirty="0" smtClean="0"/>
          </a:p>
          <a:p>
            <a:r>
              <a:rPr lang="sr-Cyrl-BA" dirty="0" smtClean="0">
                <a:solidFill>
                  <a:schemeClr val="bg1"/>
                </a:solidFill>
              </a:rPr>
              <a:t>ученик</a:t>
            </a:r>
            <a:r>
              <a:rPr lang="en-GB" dirty="0" smtClean="0">
                <a:solidFill>
                  <a:schemeClr val="bg1"/>
                </a:solidFill>
              </a:rPr>
              <a:t> </a:t>
            </a:r>
            <a:r>
              <a:rPr lang="sr-Cyrl-BA" dirty="0" smtClean="0">
                <a:solidFill>
                  <a:schemeClr val="bg1"/>
                </a:solidFill>
              </a:rPr>
              <a:t>зависи</a:t>
            </a:r>
            <a:r>
              <a:rPr lang="en-GB" dirty="0" smtClean="0">
                <a:solidFill>
                  <a:schemeClr val="bg1"/>
                </a:solidFill>
              </a:rPr>
              <a:t> </a:t>
            </a:r>
            <a:r>
              <a:rPr lang="sr-Cyrl-BA" dirty="0" smtClean="0">
                <a:solidFill>
                  <a:schemeClr val="bg1"/>
                </a:solidFill>
              </a:rPr>
              <a:t>од</a:t>
            </a:r>
            <a:r>
              <a:rPr lang="en-GB" dirty="0" smtClean="0">
                <a:solidFill>
                  <a:schemeClr val="bg1"/>
                </a:solidFill>
              </a:rPr>
              <a:t> </a:t>
            </a:r>
            <a:r>
              <a:rPr lang="sr-Cyrl-BA" dirty="0" smtClean="0">
                <a:solidFill>
                  <a:schemeClr val="bg1"/>
                </a:solidFill>
              </a:rPr>
              <a:t>ограниченог</a:t>
            </a:r>
            <a:r>
              <a:rPr lang="en-GB" dirty="0" smtClean="0">
                <a:solidFill>
                  <a:schemeClr val="bg1"/>
                </a:solidFill>
              </a:rPr>
              <a:t> </a:t>
            </a:r>
            <a:r>
              <a:rPr lang="sr-Cyrl-BA" dirty="0" err="1" smtClean="0">
                <a:solidFill>
                  <a:schemeClr val="bg1"/>
                </a:solidFill>
              </a:rPr>
              <a:t>вокабулара</a:t>
            </a:r>
            <a:r>
              <a:rPr lang="en-GB" dirty="0" smtClean="0">
                <a:solidFill>
                  <a:schemeClr val="bg1"/>
                </a:solidFill>
              </a:rPr>
              <a:t> </a:t>
            </a:r>
            <a:r>
              <a:rPr lang="sr-Cyrl-BA" dirty="0" smtClean="0">
                <a:solidFill>
                  <a:schemeClr val="bg1"/>
                </a:solidFill>
              </a:rPr>
              <a:t>којим</a:t>
            </a:r>
            <a:r>
              <a:rPr lang="en-GB" dirty="0" smtClean="0">
                <a:solidFill>
                  <a:schemeClr val="bg1"/>
                </a:solidFill>
              </a:rPr>
              <a:t> </a:t>
            </a:r>
            <a:r>
              <a:rPr lang="sr-Cyrl-BA" dirty="0" smtClean="0">
                <a:solidFill>
                  <a:schemeClr val="bg1"/>
                </a:solidFill>
              </a:rPr>
              <a:t>располаже</a:t>
            </a:r>
            <a:endParaRPr lang="en-GB" dirty="0" smtClean="0">
              <a:solidFill>
                <a:schemeClr val="bg1"/>
              </a:solidFill>
            </a:endParaRPr>
          </a:p>
          <a:p>
            <a:endParaRPr lang="sr-Cyrl-BA" dirty="0"/>
          </a:p>
        </p:txBody>
      </p:sp>
      <p:pic>
        <p:nvPicPr>
          <p:cNvPr id="5" name="Content Placeholder 3" descr="o čemu pisati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4113884" y="228601"/>
            <a:ext cx="4649115" cy="335310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65194" y="1609416"/>
            <a:ext cx="7329841" cy="4846320"/>
          </a:xfrm>
        </p:spPr>
        <p:txBody>
          <a:bodyPr>
            <a:normAutofit/>
          </a:bodyPr>
          <a:lstStyle/>
          <a:p>
            <a:r>
              <a:rPr lang="sr-Cyrl-RS" dirty="0" smtClean="0"/>
              <a:t>Добар састав само ако је јасно </a:t>
            </a:r>
          </a:p>
          <a:p>
            <a:r>
              <a:rPr lang="sr-Cyrl-RS" b="1" dirty="0" smtClean="0">
                <a:solidFill>
                  <a:srgbClr val="2597FF"/>
                </a:solidFill>
              </a:rPr>
              <a:t>шта</a:t>
            </a:r>
            <a:r>
              <a:rPr lang="sr-Cyrl-RS" dirty="0" smtClean="0"/>
              <a:t> се очекује </a:t>
            </a:r>
          </a:p>
          <a:p>
            <a:r>
              <a:rPr lang="sr-Cyrl-RS" b="1" dirty="0" smtClean="0">
                <a:solidFill>
                  <a:srgbClr val="2597FF"/>
                </a:solidFill>
              </a:rPr>
              <a:t>критеријуми</a:t>
            </a:r>
          </a:p>
          <a:p>
            <a:endParaRPr lang="sr-Cyrl-RS" dirty="0" smtClean="0"/>
          </a:p>
          <a:p>
            <a:r>
              <a:rPr lang="sr-Cyrl-RS" dirty="0" smtClean="0"/>
              <a:t>Продискутовати критеријуме </a:t>
            </a:r>
          </a:p>
          <a:p>
            <a:r>
              <a:rPr lang="sr-Cyrl-RS" dirty="0" smtClean="0"/>
              <a:t>Ученици заједно са наставником дефинишу критеријуме</a:t>
            </a:r>
            <a:endParaRPr lang="sr-Latn-RS" dirty="0" smtClean="0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noFill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pPr algn="ctr"/>
            <a:r>
              <a:rPr lang="sr-Latn-RS" dirty="0" smtClean="0"/>
              <a:t>Essay rubrics</a:t>
            </a:r>
            <a:r>
              <a:rPr lang="sr-Cyrl-RS" dirty="0" smtClean="0"/>
              <a:t> - дескриптори</a:t>
            </a:r>
            <a:endParaRPr lang="sr-Cyrl-BA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65194" y="762000"/>
            <a:ext cx="7482546" cy="4343400"/>
          </a:xfrm>
        </p:spPr>
        <p:txBody>
          <a:bodyPr/>
          <a:lstStyle/>
          <a:p>
            <a:r>
              <a:rPr lang="sr-Cyrl-BA" dirty="0" smtClean="0"/>
              <a:t>У</a:t>
            </a:r>
            <a:r>
              <a:rPr lang="sr-Cyrl-RS" dirty="0" smtClean="0"/>
              <a:t> табели наведени сви елементи који се оцјењују са конкретним описом шта се </a:t>
            </a:r>
            <a:r>
              <a:rPr lang="sr-Cyrl-BA" dirty="0" smtClean="0"/>
              <a:t>се очекују од ученика за минималан, </a:t>
            </a:r>
            <a:r>
              <a:rPr lang="sr-Cyrl-BA" dirty="0" err="1" smtClean="0"/>
              <a:t>умјерен</a:t>
            </a:r>
            <a:r>
              <a:rPr lang="sr-Cyrl-BA" dirty="0" smtClean="0"/>
              <a:t>, добар и одличан успјех</a:t>
            </a:r>
          </a:p>
          <a:p>
            <a:endParaRPr lang="sr-Cyrl-BA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" y="228600"/>
            <a:ext cx="8763000" cy="640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12489" y="457200"/>
            <a:ext cx="7787955" cy="5998536"/>
          </a:xfrm>
        </p:spPr>
        <p:txBody>
          <a:bodyPr>
            <a:normAutofit/>
          </a:bodyPr>
          <a:lstStyle/>
          <a:p>
            <a:r>
              <a:rPr lang="sr-Cyrl-RS" dirty="0" smtClean="0"/>
              <a:t>организација текста</a:t>
            </a:r>
          </a:p>
          <a:p>
            <a:r>
              <a:rPr lang="sr-Cyrl-RS" dirty="0" smtClean="0"/>
              <a:t>стил, </a:t>
            </a:r>
          </a:p>
          <a:p>
            <a:r>
              <a:rPr lang="sr-Cyrl-BA" dirty="0" err="1" smtClean="0"/>
              <a:t>упо</a:t>
            </a:r>
            <a:r>
              <a:rPr lang="sr-Cyrl-RS" dirty="0" smtClean="0"/>
              <a:t>т</a:t>
            </a:r>
            <a:r>
              <a:rPr lang="sr-Cyrl-BA" dirty="0" smtClean="0"/>
              <a:t>р</a:t>
            </a:r>
            <a:r>
              <a:rPr lang="sr-Latn-RS" dirty="0" smtClean="0"/>
              <a:t>e</a:t>
            </a:r>
            <a:r>
              <a:rPr lang="sr-Cyrl-BA" dirty="0" err="1" smtClean="0"/>
              <a:t>ба</a:t>
            </a:r>
            <a:r>
              <a:rPr lang="vi-VN" dirty="0" smtClean="0"/>
              <a:t> </a:t>
            </a:r>
            <a:r>
              <a:rPr lang="sr-Cyrl-RS" dirty="0" smtClean="0"/>
              <a:t>граматике, </a:t>
            </a:r>
            <a:r>
              <a:rPr lang="sr-Cyrl-BA" dirty="0" smtClean="0"/>
              <a:t>тј</a:t>
            </a:r>
            <a:r>
              <a:rPr lang="vi-VN" dirty="0" smtClean="0"/>
              <a:t>. </a:t>
            </a:r>
            <a:r>
              <a:rPr lang="sr-Cyrl-BA" dirty="0" smtClean="0"/>
              <a:t>утицај</a:t>
            </a:r>
            <a:r>
              <a:rPr lang="vi-VN" dirty="0" smtClean="0"/>
              <a:t> </a:t>
            </a:r>
            <a:r>
              <a:rPr lang="sr-Cyrl-BA" dirty="0" smtClean="0"/>
              <a:t>граматичких</a:t>
            </a:r>
            <a:r>
              <a:rPr lang="vi-VN" dirty="0" smtClean="0"/>
              <a:t> </a:t>
            </a:r>
            <a:r>
              <a:rPr lang="sr-Cyrl-BA" dirty="0" smtClean="0"/>
              <a:t>и</a:t>
            </a:r>
            <a:r>
              <a:rPr lang="vi-VN" dirty="0" smtClean="0"/>
              <a:t> </a:t>
            </a:r>
            <a:r>
              <a:rPr lang="sr-Cyrl-BA" dirty="0" smtClean="0"/>
              <a:t>правописних</a:t>
            </a:r>
            <a:r>
              <a:rPr lang="vi-VN" dirty="0" smtClean="0"/>
              <a:t> </a:t>
            </a:r>
            <a:r>
              <a:rPr lang="sr-Cyrl-BA" dirty="0" smtClean="0"/>
              <a:t>грешака</a:t>
            </a:r>
            <a:r>
              <a:rPr lang="vi-VN" dirty="0" smtClean="0"/>
              <a:t> </a:t>
            </a:r>
            <a:r>
              <a:rPr lang="sr-Cyrl-BA" dirty="0" smtClean="0"/>
              <a:t>на</a:t>
            </a:r>
            <a:r>
              <a:rPr lang="vi-VN" dirty="0" smtClean="0"/>
              <a:t> </a:t>
            </a:r>
            <a:r>
              <a:rPr lang="sr-Cyrl-BA" dirty="0" smtClean="0"/>
              <a:t>квалитет</a:t>
            </a:r>
            <a:r>
              <a:rPr lang="vi-VN" dirty="0" smtClean="0"/>
              <a:t> </a:t>
            </a:r>
            <a:r>
              <a:rPr lang="sr-Cyrl-BA" dirty="0" smtClean="0"/>
              <a:t>и</a:t>
            </a:r>
            <a:r>
              <a:rPr lang="vi-VN" dirty="0" smtClean="0"/>
              <a:t> </a:t>
            </a:r>
            <a:r>
              <a:rPr lang="sr-Cyrl-BA" dirty="0" smtClean="0"/>
              <a:t>разумљивост</a:t>
            </a:r>
            <a:r>
              <a:rPr lang="vi-VN" dirty="0" smtClean="0"/>
              <a:t> </a:t>
            </a:r>
            <a:r>
              <a:rPr lang="sr-Cyrl-BA" dirty="0" smtClean="0"/>
              <a:t>текста</a:t>
            </a:r>
            <a:r>
              <a:rPr lang="vi-VN" dirty="0" smtClean="0"/>
              <a:t> </a:t>
            </a:r>
            <a:endParaRPr lang="sr-Cyrl-RS" dirty="0" smtClean="0"/>
          </a:p>
          <a:p>
            <a:r>
              <a:rPr lang="sr-Cyrl-RS" dirty="0" smtClean="0"/>
              <a:t>вокабулар, </a:t>
            </a:r>
          </a:p>
          <a:p>
            <a:r>
              <a:rPr lang="sr-Cyrl-RS" dirty="0" smtClean="0"/>
              <a:t>садржај,</a:t>
            </a:r>
          </a:p>
          <a:p>
            <a:r>
              <a:rPr lang="sr-Cyrl-BA" dirty="0" smtClean="0"/>
              <a:t>повезаност идеја и структура унутар текста, </a:t>
            </a:r>
          </a:p>
          <a:p>
            <a:r>
              <a:rPr lang="sr-Cyrl-BA" dirty="0" smtClean="0"/>
              <a:t>ниво извршења</a:t>
            </a:r>
            <a:r>
              <a:rPr lang="vi-VN" dirty="0" smtClean="0"/>
              <a:t> </a:t>
            </a:r>
            <a:r>
              <a:rPr lang="sr-Cyrl-BA" dirty="0" smtClean="0"/>
              <a:t>задатка</a:t>
            </a:r>
            <a:r>
              <a:rPr lang="vi-VN" dirty="0" smtClean="0"/>
              <a:t>, </a:t>
            </a:r>
            <a:endParaRPr lang="sr-Cyrl-RS" dirty="0" smtClean="0"/>
          </a:p>
          <a:p>
            <a:r>
              <a:rPr lang="sr-Cyrl-BA" dirty="0" smtClean="0"/>
              <a:t>текст</a:t>
            </a:r>
            <a:r>
              <a:rPr lang="vi-VN" dirty="0" smtClean="0"/>
              <a:t> </a:t>
            </a:r>
            <a:r>
              <a:rPr lang="sr-Cyrl-BA" dirty="0" smtClean="0"/>
              <a:t>као</a:t>
            </a:r>
            <a:r>
              <a:rPr lang="vi-VN" dirty="0" smtClean="0"/>
              <a:t> </a:t>
            </a:r>
            <a:r>
              <a:rPr lang="sr-Cyrl-BA" dirty="0" smtClean="0"/>
              <a:t>цјелина</a:t>
            </a:r>
            <a:r>
              <a:rPr lang="vi-VN" dirty="0" smtClean="0"/>
              <a:t>, </a:t>
            </a:r>
            <a:r>
              <a:rPr lang="sr-Cyrl-BA" dirty="0" smtClean="0"/>
              <a:t>тј</a:t>
            </a:r>
            <a:r>
              <a:rPr lang="vi-VN" dirty="0" smtClean="0"/>
              <a:t>. </a:t>
            </a:r>
            <a:r>
              <a:rPr lang="sr-Cyrl-BA" dirty="0" smtClean="0"/>
              <a:t>колико</a:t>
            </a:r>
            <a:r>
              <a:rPr lang="vi-VN" dirty="0" smtClean="0"/>
              <a:t> </a:t>
            </a:r>
            <a:r>
              <a:rPr lang="sr-Cyrl-BA" dirty="0" smtClean="0"/>
              <a:t>је</a:t>
            </a:r>
            <a:r>
              <a:rPr lang="vi-VN" dirty="0" smtClean="0"/>
              <a:t> </a:t>
            </a:r>
            <a:r>
              <a:rPr lang="sr-Cyrl-BA" dirty="0" smtClean="0"/>
              <a:t>добро</a:t>
            </a:r>
            <a:r>
              <a:rPr lang="vi-VN" dirty="0" smtClean="0"/>
              <a:t> </a:t>
            </a:r>
            <a:r>
              <a:rPr lang="sr-Cyrl-BA" dirty="0" smtClean="0"/>
              <a:t>или</a:t>
            </a:r>
            <a:r>
              <a:rPr lang="vi-VN" dirty="0" smtClean="0"/>
              <a:t> </a:t>
            </a:r>
            <a:r>
              <a:rPr lang="sr-Cyrl-BA" dirty="0" smtClean="0"/>
              <a:t>лоше</a:t>
            </a:r>
            <a:r>
              <a:rPr lang="vi-VN" dirty="0" smtClean="0"/>
              <a:t> </a:t>
            </a:r>
            <a:r>
              <a:rPr lang="sr-Cyrl-BA" dirty="0" smtClean="0"/>
              <a:t>структуриран</a:t>
            </a:r>
            <a:r>
              <a:rPr lang="sr-Cyrl-RS" dirty="0" smtClean="0"/>
              <a:t>, ......</a:t>
            </a:r>
            <a:endParaRPr lang="sr-Cyrl-BA" dirty="0" smtClean="0"/>
          </a:p>
          <a:p>
            <a:endParaRPr lang="sr-Cyrl-BA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17901" y="0"/>
            <a:ext cx="7626100" cy="66094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7715" y="609600"/>
            <a:ext cx="8721485" cy="594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65194" y="457200"/>
            <a:ext cx="7482546" cy="5998536"/>
          </a:xfrm>
        </p:spPr>
        <p:txBody>
          <a:bodyPr>
            <a:normAutofit/>
          </a:bodyPr>
          <a:lstStyle/>
          <a:p>
            <a:pPr>
              <a:buNone/>
            </a:pPr>
            <a:endParaRPr lang="sr-Cyrl-BA" dirty="0" smtClean="0"/>
          </a:p>
          <a:p>
            <a:r>
              <a:rPr lang="sr-Cyrl-RS" dirty="0" smtClean="0"/>
              <a:t>Ако се користе на прави начин, дескриптори могу побољшати квалитет писања есеја код ученика, а наставницима олакшати оцјењивање есеја.</a:t>
            </a:r>
          </a:p>
          <a:p>
            <a:pPr>
              <a:buNone/>
            </a:pPr>
            <a:endParaRPr lang="sr-Cyrl-RS" dirty="0" smtClean="0"/>
          </a:p>
          <a:p>
            <a:pPr>
              <a:buNone/>
            </a:pPr>
            <a:r>
              <a:rPr lang="en-US" dirty="0" smtClean="0"/>
              <a:t>Writing Assessment and Evaluation Rubrics</a:t>
            </a:r>
            <a:endParaRPr lang="sr-Cyrl-BA" dirty="0" smtClean="0"/>
          </a:p>
          <a:p>
            <a:r>
              <a:rPr lang="en-GB" dirty="0" smtClean="0">
                <a:hlinkClick r:id="rId2"/>
              </a:rPr>
              <a:t>http://www.glencoe.com/sites/common_assets/languageart/grade9/G9WAER.PDF</a:t>
            </a:r>
            <a:endParaRPr lang="sr-Cyrl-RS" dirty="0" smtClean="0"/>
          </a:p>
          <a:p>
            <a:endParaRPr lang="sr-Cyrl-RS" dirty="0" smtClean="0"/>
          </a:p>
          <a:p>
            <a:pPr>
              <a:buNone/>
            </a:pPr>
            <a:endParaRPr lang="sr-Cyrl-R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8965" y="374900"/>
            <a:ext cx="8229600" cy="610820"/>
          </a:xfrm>
        </p:spPr>
        <p:txBody>
          <a:bodyPr>
            <a:noAutofit/>
          </a:bodyPr>
          <a:lstStyle/>
          <a:p>
            <a:pPr algn="ctr"/>
            <a:r>
              <a:rPr lang="sr-Cyrl-RS" sz="4000" dirty="0" smtClean="0"/>
              <a:t>Фазе</a:t>
            </a:r>
            <a:endParaRPr lang="sr-Cyrl-BA" sz="4000" dirty="0"/>
          </a:p>
        </p:txBody>
      </p:sp>
      <p:pic>
        <p:nvPicPr>
          <p:cNvPr id="6553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1670" y="2207360"/>
            <a:ext cx="8077809" cy="220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746760"/>
          </a:xfrm>
          <a:noFill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pPr algn="ctr"/>
            <a:r>
              <a:rPr lang="sr-Cyrl-RS" dirty="0" smtClean="0"/>
              <a:t/>
            </a:r>
            <a:br>
              <a:rPr lang="sr-Cyrl-RS" dirty="0" smtClean="0"/>
            </a:br>
            <a:r>
              <a:rPr lang="sr-Latn-RS" dirty="0" smtClean="0"/>
              <a:t>M</a:t>
            </a:r>
            <a:r>
              <a:rPr lang="sr-Cyrl-RS" dirty="0" smtClean="0"/>
              <a:t>отивациј</a:t>
            </a:r>
            <a:r>
              <a:rPr lang="sr-Latn-RS" dirty="0" smtClean="0"/>
              <a:t>a</a:t>
            </a:r>
            <a:r>
              <a:rPr lang="sr-Cyrl-RS" dirty="0" smtClean="0"/>
              <a:t> </a:t>
            </a:r>
            <a:endParaRPr lang="sr-Cyrl-B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17899" y="1596540"/>
            <a:ext cx="7329841" cy="2748690"/>
          </a:xfrm>
        </p:spPr>
        <p:txBody>
          <a:bodyPr/>
          <a:lstStyle/>
          <a:p>
            <a:r>
              <a:rPr lang="sr-Cyrl-BA" dirty="0" smtClean="0"/>
              <a:t>Р</a:t>
            </a:r>
            <a:r>
              <a:rPr lang="sr-Cyrl-RS" dirty="0" smtClean="0"/>
              <a:t>азличити типови задатака за писање </a:t>
            </a:r>
            <a:endParaRPr lang="sr-Latn-RS" dirty="0" smtClean="0"/>
          </a:p>
          <a:p>
            <a:pPr lvl="1">
              <a:buNone/>
            </a:pPr>
            <a:r>
              <a:rPr lang="sr-Cyrl-RS" dirty="0" smtClean="0"/>
              <a:t>	од електронске поште</a:t>
            </a:r>
            <a:r>
              <a:rPr lang="sr-Latn-RS" dirty="0" smtClean="0"/>
              <a:t>,</a:t>
            </a:r>
            <a:r>
              <a:rPr lang="sr-Cyrl-RS" dirty="0" smtClean="0"/>
              <a:t> смс поруке</a:t>
            </a:r>
            <a:r>
              <a:rPr lang="sr-Latn-RS" dirty="0" smtClean="0"/>
              <a:t>,</a:t>
            </a:r>
            <a:r>
              <a:rPr lang="sr-Cyrl-RS" dirty="0" smtClean="0"/>
              <a:t> </a:t>
            </a:r>
            <a:r>
              <a:rPr lang="sr-Cyrl-BA" dirty="0" smtClean="0"/>
              <a:t>рођенданске</a:t>
            </a:r>
            <a:r>
              <a:rPr lang="en-GB" dirty="0" smtClean="0"/>
              <a:t> </a:t>
            </a:r>
            <a:r>
              <a:rPr lang="sr-Cyrl-RS" dirty="0" smtClean="0"/>
              <a:t>ч</a:t>
            </a:r>
            <a:r>
              <a:rPr lang="sr-Cyrl-BA" dirty="0" err="1" smtClean="0"/>
              <a:t>еститке</a:t>
            </a:r>
            <a:r>
              <a:rPr lang="en-GB" dirty="0" smtClean="0"/>
              <a:t>, </a:t>
            </a:r>
            <a:r>
              <a:rPr lang="sr-Cyrl-RS" dirty="0" smtClean="0"/>
              <a:t>разгледнице до креативног писања</a:t>
            </a:r>
          </a:p>
          <a:p>
            <a:pPr lvl="1"/>
            <a:endParaRPr lang="sr-Cyrl-RS" dirty="0" smtClean="0"/>
          </a:p>
          <a:p>
            <a:pPr lvl="1">
              <a:buNone/>
            </a:pPr>
            <a:endParaRPr lang="sr-Cyrl-RS" dirty="0" smtClean="0"/>
          </a:p>
          <a:p>
            <a:endParaRPr lang="sr-Cyrl-BA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7239000" cy="5236536"/>
          </a:xfrm>
        </p:spPr>
        <p:txBody>
          <a:bodyPr/>
          <a:lstStyle/>
          <a:p>
            <a:pPr>
              <a:buNone/>
            </a:pPr>
            <a:endParaRPr lang="sr-Cyrl-RS" dirty="0" smtClean="0"/>
          </a:p>
          <a:p>
            <a:pPr>
              <a:buNone/>
            </a:pPr>
            <a:endParaRPr lang="sr-Cyrl-BA" dirty="0" smtClean="0"/>
          </a:p>
          <a:p>
            <a:endParaRPr lang="sr-Cyrl-RS" dirty="0" smtClean="0"/>
          </a:p>
          <a:p>
            <a:pPr>
              <a:buNone/>
            </a:pPr>
            <a:endParaRPr lang="sr-Cyrl-BA" dirty="0"/>
          </a:p>
        </p:txBody>
      </p:sp>
      <p:pic>
        <p:nvPicPr>
          <p:cNvPr id="4" name="Picture 3" descr="mapa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670605" y="985720"/>
            <a:ext cx="6719020" cy="427574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594360"/>
          </a:xfrm>
          <a:noFill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Публикација</a:t>
            </a:r>
            <a:endParaRPr lang="sr-Cyrl-B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65195" y="1295400"/>
            <a:ext cx="7635249" cy="5160336"/>
          </a:xfrm>
        </p:spPr>
        <p:txBody>
          <a:bodyPr>
            <a:normAutofit/>
          </a:bodyPr>
          <a:lstStyle/>
          <a:p>
            <a:r>
              <a:rPr lang="ru-RU" dirty="0" smtClean="0"/>
              <a:t>писање има стварну сврху - биће </a:t>
            </a:r>
            <a:r>
              <a:rPr lang="ru-RU" b="1" dirty="0" smtClean="0"/>
              <a:t>подијељено</a:t>
            </a:r>
            <a:r>
              <a:rPr lang="ru-RU" dirty="0" smtClean="0"/>
              <a:t> са стварном публиком. </a:t>
            </a:r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r>
              <a:rPr lang="sr-Cyrl-RS" dirty="0" smtClean="0"/>
              <a:t> наставник?	</a:t>
            </a:r>
            <a:endParaRPr lang="sr-Cyrl-BA" dirty="0"/>
          </a:p>
        </p:txBody>
      </p:sp>
      <p:pic>
        <p:nvPicPr>
          <p:cNvPr id="4" name="Picture 3" descr="only teacher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839490" y="2819400"/>
            <a:ext cx="3056610" cy="1905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65194" y="457200"/>
            <a:ext cx="7482545" cy="5998536"/>
          </a:xfrm>
        </p:spPr>
        <p:txBody>
          <a:bodyPr/>
          <a:lstStyle/>
          <a:p>
            <a:r>
              <a:rPr lang="sr-Cyrl-RS" dirty="0" smtClean="0"/>
              <a:t>Састав</a:t>
            </a:r>
            <a:r>
              <a:rPr lang="ru-RU" dirty="0" smtClean="0"/>
              <a:t> проциркулише међу ученицима старијих/ нижих / паралелних разреда; СШ/ОШ </a:t>
            </a:r>
          </a:p>
          <a:p>
            <a:r>
              <a:rPr lang="ru-RU" dirty="0" smtClean="0"/>
              <a:t>Објавити саставе у школским новинама/ интернет страници/паноу</a:t>
            </a:r>
          </a:p>
          <a:p>
            <a:r>
              <a:rPr lang="ru-RU" dirty="0" smtClean="0"/>
              <a:t>Послати организацији која је/није нешто учинила за њих/школу</a:t>
            </a:r>
          </a:p>
          <a:p>
            <a:r>
              <a:rPr lang="sr-Cyrl-BA" dirty="0" smtClean="0"/>
              <a:t>Б</a:t>
            </a:r>
            <a:r>
              <a:rPr lang="sr-Cyrl-RS" dirty="0" smtClean="0"/>
              <a:t>логови</a:t>
            </a:r>
          </a:p>
          <a:p>
            <a:r>
              <a:rPr lang="en-GB" dirty="0" smtClean="0">
                <a:hlinkClick r:id="rId2"/>
              </a:rPr>
              <a:t>www.futureme.org</a:t>
            </a:r>
            <a:endParaRPr lang="sr-Cyrl-RS" dirty="0" smtClean="0"/>
          </a:p>
          <a:p>
            <a:r>
              <a:rPr lang="ru-RU" dirty="0" smtClean="0"/>
              <a:t>Обезбиједити да се ове активности </a:t>
            </a:r>
            <a:r>
              <a:rPr lang="ru-RU" b="1" u="sng" dirty="0" smtClean="0"/>
              <a:t>заиста</a:t>
            </a:r>
            <a:r>
              <a:rPr lang="ru-RU" dirty="0" smtClean="0"/>
              <a:t> проведу</a:t>
            </a:r>
          </a:p>
          <a:p>
            <a:endParaRPr lang="sr-Cyrl-BA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65194" y="381000"/>
            <a:ext cx="7482546" cy="6074736"/>
          </a:xfrm>
        </p:spPr>
        <p:txBody>
          <a:bodyPr>
            <a:normAutofit/>
          </a:bodyPr>
          <a:lstStyle/>
          <a:p>
            <a:r>
              <a:rPr lang="sr-Cyrl-BA" dirty="0" smtClean="0"/>
              <a:t>Слике 		идеје за писање, или њихов садржај да буде тема за писање.</a:t>
            </a:r>
          </a:p>
          <a:p>
            <a:endParaRPr lang="sr-Cyrl-BA" dirty="0" smtClean="0"/>
          </a:p>
          <a:p>
            <a:r>
              <a:rPr lang="sr-Cyrl-BA" dirty="0" smtClean="0"/>
              <a:t>На основу слике ученик може да: </a:t>
            </a:r>
          </a:p>
          <a:p>
            <a:r>
              <a:rPr lang="sr-Cyrl-BA" dirty="0" smtClean="0"/>
              <a:t>о</a:t>
            </a:r>
            <a:r>
              <a:rPr lang="sr-Cyrl-RS" dirty="0" smtClean="0"/>
              <a:t>пише слику (објекте и/или особе), </a:t>
            </a:r>
          </a:p>
          <a:p>
            <a:r>
              <a:rPr lang="sr-Cyrl-RS" dirty="0" smtClean="0"/>
              <a:t>напише причу о томе/њима, </a:t>
            </a:r>
          </a:p>
          <a:p>
            <a:r>
              <a:rPr lang="sr-Cyrl-RS" dirty="0" smtClean="0"/>
              <a:t>предвиди шта ће се догодити, </a:t>
            </a:r>
          </a:p>
          <a:p>
            <a:r>
              <a:rPr lang="sr-Cyrl-RS" dirty="0" smtClean="0"/>
              <a:t>напише дијалог, стрип, или</a:t>
            </a:r>
          </a:p>
          <a:p>
            <a:r>
              <a:rPr lang="sr-Cyrl-BA" dirty="0" smtClean="0"/>
              <a:t>опише</a:t>
            </a:r>
            <a:r>
              <a:rPr lang="vi-VN" dirty="0" smtClean="0"/>
              <a:t> </a:t>
            </a:r>
            <a:r>
              <a:rPr lang="sr-Cyrl-BA" dirty="0" smtClean="0"/>
              <a:t>разлике</a:t>
            </a:r>
            <a:r>
              <a:rPr lang="vi-VN" dirty="0" smtClean="0"/>
              <a:t> </a:t>
            </a:r>
            <a:r>
              <a:rPr lang="sr-Cyrl-RS" dirty="0" smtClean="0"/>
              <a:t>на </a:t>
            </a:r>
            <a:r>
              <a:rPr lang="sr-Cyrl-BA" dirty="0" smtClean="0"/>
              <a:t>сликама у </a:t>
            </a:r>
            <a:r>
              <a:rPr lang="vi-VN" dirty="0" smtClean="0"/>
              <a:t>20 </a:t>
            </a:r>
            <a:r>
              <a:rPr lang="sr-Cyrl-BA" dirty="0" smtClean="0"/>
              <a:t>једноставних</a:t>
            </a:r>
            <a:r>
              <a:rPr lang="vi-VN" dirty="0" smtClean="0"/>
              <a:t> </a:t>
            </a:r>
            <a:r>
              <a:rPr lang="sr-Cyrl-BA" dirty="0" smtClean="0"/>
              <a:t>или</a:t>
            </a:r>
            <a:r>
              <a:rPr lang="vi-VN" dirty="0" smtClean="0"/>
              <a:t> 10 </a:t>
            </a:r>
            <a:r>
              <a:rPr lang="sr-Cyrl-BA" dirty="0" smtClean="0"/>
              <a:t>сложених</a:t>
            </a:r>
            <a:r>
              <a:rPr lang="vi-VN" dirty="0" smtClean="0"/>
              <a:t> </a:t>
            </a:r>
            <a:r>
              <a:rPr lang="sr-Cyrl-BA" dirty="0" smtClean="0"/>
              <a:t>реченица</a:t>
            </a:r>
            <a:endParaRPr lang="sr-Latn-RS" dirty="0" smtClean="0"/>
          </a:p>
          <a:p>
            <a:pPr>
              <a:buNone/>
            </a:pPr>
            <a:endParaRPr lang="sr-Cyrl-BA" dirty="0"/>
          </a:p>
        </p:txBody>
      </p:sp>
      <p:sp>
        <p:nvSpPr>
          <p:cNvPr id="5" name="Right Arrow 4"/>
          <p:cNvSpPr/>
          <p:nvPr/>
        </p:nvSpPr>
        <p:spPr>
          <a:xfrm>
            <a:off x="3044950" y="374900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Cyrl-BA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670560"/>
          </a:xfrm>
        </p:spPr>
        <p:txBody>
          <a:bodyPr/>
          <a:lstStyle/>
          <a:p>
            <a:r>
              <a:rPr lang="sr-Latn-RS" dirty="0" smtClean="0"/>
              <a:t>Write a report </a:t>
            </a:r>
            <a:endParaRPr lang="sr-Cyrl-BA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5515" y="990600"/>
            <a:ext cx="7570285" cy="5465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746760"/>
          </a:xfrm>
          <a:noFill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sr-Cyrl-BA" dirty="0" smtClean="0"/>
              <a:t>В</a:t>
            </a:r>
            <a:r>
              <a:rPr lang="sr-Cyrl-RS" dirty="0" smtClean="0"/>
              <a:t>ођени састав</a:t>
            </a:r>
            <a:endParaRPr lang="sr-Cyrl-B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65194" y="1447800"/>
            <a:ext cx="7329841" cy="5007936"/>
          </a:xfrm>
        </p:spPr>
        <p:txBody>
          <a:bodyPr>
            <a:normAutofit/>
          </a:bodyPr>
          <a:lstStyle/>
          <a:p>
            <a:r>
              <a:rPr lang="sr-Cyrl-BA" dirty="0" smtClean="0"/>
              <a:t>у</a:t>
            </a:r>
            <a:r>
              <a:rPr lang="vi-VN" dirty="0" smtClean="0"/>
              <a:t> </a:t>
            </a:r>
            <a:r>
              <a:rPr lang="sr-Cyrl-BA" dirty="0" smtClean="0"/>
              <a:t>отприлике</a:t>
            </a:r>
            <a:r>
              <a:rPr lang="vi-VN" dirty="0" smtClean="0"/>
              <a:t> </a:t>
            </a:r>
            <a:r>
              <a:rPr lang="sr-Cyrl-RS" dirty="0" smtClean="0"/>
              <a:t>100</a:t>
            </a:r>
            <a:r>
              <a:rPr lang="vi-VN" dirty="0" smtClean="0"/>
              <a:t> </a:t>
            </a:r>
            <a:r>
              <a:rPr lang="sr-Cyrl-BA" dirty="0" smtClean="0"/>
              <a:t>ријечи</a:t>
            </a:r>
            <a:r>
              <a:rPr lang="vi-VN" dirty="0" smtClean="0"/>
              <a:t> </a:t>
            </a:r>
            <a:r>
              <a:rPr lang="sr-Cyrl-BA" dirty="0" smtClean="0"/>
              <a:t>предложе</a:t>
            </a:r>
            <a:r>
              <a:rPr lang="vi-VN" dirty="0" smtClean="0"/>
              <a:t> </a:t>
            </a:r>
            <a:r>
              <a:rPr lang="sr-Cyrl-BA" dirty="0" smtClean="0"/>
              <a:t>у</a:t>
            </a:r>
            <a:r>
              <a:rPr lang="vi-VN" dirty="0" smtClean="0"/>
              <a:t> </a:t>
            </a:r>
            <a:r>
              <a:rPr lang="sr-Cyrl-BA" dirty="0" smtClean="0"/>
              <a:t>писму</a:t>
            </a:r>
            <a:r>
              <a:rPr lang="vi-VN" dirty="0" smtClean="0"/>
              <a:t> </a:t>
            </a:r>
            <a:r>
              <a:rPr lang="sr-Cyrl-BA" dirty="0" smtClean="0"/>
              <a:t>једном</a:t>
            </a:r>
            <a:r>
              <a:rPr lang="vi-VN" dirty="0" smtClean="0"/>
              <a:t> </a:t>
            </a:r>
            <a:r>
              <a:rPr lang="sr-Cyrl-BA" dirty="0" smtClean="0"/>
              <a:t>часопису</a:t>
            </a:r>
            <a:r>
              <a:rPr lang="vi-VN" dirty="0" smtClean="0"/>
              <a:t> </a:t>
            </a:r>
            <a:r>
              <a:rPr lang="sr-Cyrl-BA" dirty="0" smtClean="0"/>
              <a:t>свог</a:t>
            </a:r>
            <a:r>
              <a:rPr lang="vi-VN" dirty="0" smtClean="0"/>
              <a:t> </a:t>
            </a:r>
            <a:r>
              <a:rPr lang="sr-Cyrl-BA" dirty="0" smtClean="0"/>
              <a:t>најбољег</a:t>
            </a:r>
            <a:r>
              <a:rPr lang="vi-VN" dirty="0" smtClean="0"/>
              <a:t> </a:t>
            </a:r>
            <a:r>
              <a:rPr lang="sr-Cyrl-BA" dirty="0" smtClean="0"/>
              <a:t>пријатеља</a:t>
            </a:r>
            <a:r>
              <a:rPr lang="vi-VN" dirty="0" smtClean="0"/>
              <a:t>/</a:t>
            </a:r>
            <a:r>
              <a:rPr lang="sr-Cyrl-BA" dirty="0" smtClean="0"/>
              <a:t>своју</a:t>
            </a:r>
            <a:r>
              <a:rPr lang="vi-VN" dirty="0" smtClean="0"/>
              <a:t> </a:t>
            </a:r>
            <a:r>
              <a:rPr lang="sr-Cyrl-BA" dirty="0" smtClean="0"/>
              <a:t>најбољу</a:t>
            </a:r>
            <a:r>
              <a:rPr lang="vi-VN" dirty="0" smtClean="0"/>
              <a:t> </a:t>
            </a:r>
            <a:r>
              <a:rPr lang="sr-Cyrl-BA" dirty="0" smtClean="0"/>
              <a:t>пријатељицу</a:t>
            </a:r>
            <a:r>
              <a:rPr lang="vi-VN" dirty="0" smtClean="0"/>
              <a:t> </a:t>
            </a:r>
            <a:r>
              <a:rPr lang="sr-Cyrl-BA" dirty="0" smtClean="0"/>
              <a:t>за</a:t>
            </a:r>
            <a:r>
              <a:rPr lang="vi-VN" dirty="0" smtClean="0"/>
              <a:t> </a:t>
            </a:r>
            <a:r>
              <a:rPr lang="sr-Cyrl-RS" dirty="0" smtClean="0"/>
              <a:t>п</a:t>
            </a:r>
            <a:r>
              <a:rPr lang="sr-Cyrl-BA" dirty="0" err="1" smtClean="0"/>
              <a:t>ријатеља</a:t>
            </a:r>
            <a:r>
              <a:rPr lang="vi-VN" dirty="0" smtClean="0"/>
              <a:t>/</a:t>
            </a:r>
            <a:r>
              <a:rPr lang="sr-Cyrl-BA" dirty="0" smtClean="0"/>
              <a:t>пријатељицу</a:t>
            </a:r>
            <a:r>
              <a:rPr lang="vi-VN" dirty="0" smtClean="0"/>
              <a:t> </a:t>
            </a:r>
            <a:r>
              <a:rPr lang="sr-Cyrl-BA" dirty="0" smtClean="0"/>
              <a:t>године</a:t>
            </a:r>
            <a:r>
              <a:rPr lang="vi-VN" dirty="0" smtClean="0"/>
              <a:t>. </a:t>
            </a:r>
            <a:endParaRPr lang="sr-Cyrl-RS" dirty="0" smtClean="0"/>
          </a:p>
          <a:p>
            <a:r>
              <a:rPr lang="sr-Cyrl-BA" dirty="0" smtClean="0"/>
              <a:t>У</a:t>
            </a:r>
            <a:r>
              <a:rPr lang="vi-VN" dirty="0" smtClean="0"/>
              <a:t> </a:t>
            </a:r>
            <a:r>
              <a:rPr lang="sr-Cyrl-BA" dirty="0" smtClean="0"/>
              <a:t>тексту</a:t>
            </a:r>
            <a:r>
              <a:rPr lang="vi-VN" dirty="0" smtClean="0"/>
              <a:t> </a:t>
            </a:r>
            <a:r>
              <a:rPr lang="sr-Cyrl-BA" dirty="0" smtClean="0"/>
              <a:t>су</a:t>
            </a:r>
            <a:r>
              <a:rPr lang="vi-VN" dirty="0" smtClean="0"/>
              <a:t> </a:t>
            </a:r>
            <a:r>
              <a:rPr lang="sr-Cyrl-BA" dirty="0" smtClean="0"/>
              <a:t>заправо</a:t>
            </a:r>
            <a:r>
              <a:rPr lang="vi-VN" dirty="0" smtClean="0"/>
              <a:t> </a:t>
            </a:r>
            <a:r>
              <a:rPr lang="sr-Cyrl-BA" dirty="0" smtClean="0"/>
              <a:t>требали</a:t>
            </a:r>
            <a:r>
              <a:rPr lang="vi-VN" dirty="0" smtClean="0"/>
              <a:t> </a:t>
            </a:r>
            <a:r>
              <a:rPr lang="sr-Cyrl-BA" dirty="0" smtClean="0"/>
              <a:t>одговорити</a:t>
            </a:r>
            <a:r>
              <a:rPr lang="vi-VN" dirty="0" smtClean="0"/>
              <a:t> </a:t>
            </a:r>
            <a:r>
              <a:rPr lang="sr-Cyrl-BA" dirty="0" smtClean="0"/>
              <a:t>на</a:t>
            </a:r>
            <a:r>
              <a:rPr lang="vi-VN" dirty="0" smtClean="0"/>
              <a:t> </a:t>
            </a:r>
            <a:r>
              <a:rPr lang="sr-Cyrl-BA" dirty="0" smtClean="0"/>
              <a:t>ова</a:t>
            </a:r>
            <a:r>
              <a:rPr lang="vi-VN" dirty="0" smtClean="0"/>
              <a:t> </a:t>
            </a:r>
            <a:r>
              <a:rPr lang="sr-Cyrl-BA" dirty="0" smtClean="0"/>
              <a:t>наведена</a:t>
            </a:r>
            <a:r>
              <a:rPr lang="vi-VN" dirty="0" smtClean="0"/>
              <a:t> </a:t>
            </a:r>
            <a:r>
              <a:rPr lang="sr-Cyrl-BA" dirty="0" smtClean="0"/>
              <a:t>питања</a:t>
            </a:r>
            <a:r>
              <a:rPr lang="vi-VN" dirty="0" smtClean="0"/>
              <a:t>: </a:t>
            </a:r>
            <a:endParaRPr lang="sr-Cyrl-RS" dirty="0" smtClean="0"/>
          </a:p>
          <a:p>
            <a:r>
              <a:rPr lang="sr-Cyrl-BA" dirty="0" smtClean="0"/>
              <a:t>ко</a:t>
            </a:r>
            <a:r>
              <a:rPr lang="vi-VN" dirty="0" smtClean="0"/>
              <a:t> </a:t>
            </a:r>
            <a:r>
              <a:rPr lang="sr-Cyrl-BA" dirty="0" smtClean="0"/>
              <a:t>је</a:t>
            </a:r>
            <a:r>
              <a:rPr lang="vi-VN" dirty="0" smtClean="0"/>
              <a:t> </a:t>
            </a:r>
            <a:r>
              <a:rPr lang="sr-Cyrl-BA" dirty="0" smtClean="0"/>
              <a:t>та</a:t>
            </a:r>
            <a:r>
              <a:rPr lang="vi-VN" dirty="0" smtClean="0"/>
              <a:t> </a:t>
            </a:r>
            <a:r>
              <a:rPr lang="sr-Cyrl-BA" dirty="0" smtClean="0"/>
              <a:t>особа</a:t>
            </a:r>
            <a:r>
              <a:rPr lang="vi-VN" dirty="0" smtClean="0"/>
              <a:t> </a:t>
            </a:r>
            <a:endParaRPr lang="sr-Cyrl-RS" dirty="0" smtClean="0"/>
          </a:p>
          <a:p>
            <a:r>
              <a:rPr lang="sr-Cyrl-BA" dirty="0" smtClean="0"/>
              <a:t>како</a:t>
            </a:r>
            <a:r>
              <a:rPr lang="vi-VN" dirty="0" smtClean="0"/>
              <a:t> </a:t>
            </a:r>
            <a:r>
              <a:rPr lang="sr-Cyrl-BA" dirty="0" smtClean="0"/>
              <a:t>изгледа</a:t>
            </a:r>
            <a:r>
              <a:rPr lang="vi-VN" dirty="0" smtClean="0"/>
              <a:t> </a:t>
            </a:r>
            <a:endParaRPr lang="sr-Cyrl-RS" dirty="0" smtClean="0"/>
          </a:p>
          <a:p>
            <a:r>
              <a:rPr lang="sr-Cyrl-BA" dirty="0" smtClean="0"/>
              <a:t>чиме</a:t>
            </a:r>
            <a:r>
              <a:rPr lang="vi-VN" dirty="0" smtClean="0"/>
              <a:t> </a:t>
            </a:r>
            <a:r>
              <a:rPr lang="sr-Cyrl-BA" dirty="0" smtClean="0"/>
              <a:t>се</a:t>
            </a:r>
            <a:r>
              <a:rPr lang="vi-VN" dirty="0" smtClean="0"/>
              <a:t> </a:t>
            </a:r>
            <a:r>
              <a:rPr lang="sr-Cyrl-BA" dirty="0" smtClean="0"/>
              <a:t>бави</a:t>
            </a:r>
            <a:r>
              <a:rPr lang="vi-VN" dirty="0" smtClean="0"/>
              <a:t> </a:t>
            </a:r>
            <a:r>
              <a:rPr lang="sr-Cyrl-RS" dirty="0" smtClean="0"/>
              <a:t>у слободно вријеме</a:t>
            </a:r>
          </a:p>
          <a:p>
            <a:r>
              <a:rPr lang="sr-Cyrl-BA" dirty="0" smtClean="0"/>
              <a:t>зашто</a:t>
            </a:r>
            <a:r>
              <a:rPr lang="vi-VN" dirty="0" smtClean="0"/>
              <a:t> </a:t>
            </a:r>
            <a:r>
              <a:rPr lang="sr-Cyrl-BA" dirty="0" smtClean="0"/>
              <a:t>би</a:t>
            </a:r>
            <a:r>
              <a:rPr lang="vi-VN" dirty="0" smtClean="0"/>
              <a:t> </a:t>
            </a:r>
            <a:r>
              <a:rPr lang="sr-Cyrl-BA" dirty="0" smtClean="0"/>
              <a:t>та</a:t>
            </a:r>
            <a:r>
              <a:rPr lang="vi-VN" dirty="0" smtClean="0"/>
              <a:t> </a:t>
            </a:r>
            <a:r>
              <a:rPr lang="sr-Cyrl-BA" dirty="0" smtClean="0"/>
              <a:t>особа</a:t>
            </a:r>
            <a:r>
              <a:rPr lang="vi-VN" dirty="0" smtClean="0"/>
              <a:t> </a:t>
            </a:r>
            <a:r>
              <a:rPr lang="sr-Cyrl-BA" dirty="0" smtClean="0"/>
              <a:t>требала</a:t>
            </a:r>
            <a:r>
              <a:rPr lang="vi-VN" dirty="0" smtClean="0"/>
              <a:t> </a:t>
            </a:r>
            <a:r>
              <a:rPr lang="sr-Cyrl-BA" dirty="0" smtClean="0"/>
              <a:t>добити</a:t>
            </a:r>
            <a:r>
              <a:rPr lang="vi-VN" dirty="0" smtClean="0"/>
              <a:t> </a:t>
            </a:r>
            <a:r>
              <a:rPr lang="sr-Cyrl-BA" dirty="0" smtClean="0"/>
              <a:t>награду</a:t>
            </a:r>
            <a:r>
              <a:rPr lang="vi-VN" dirty="0" smtClean="0"/>
              <a:t>. </a:t>
            </a:r>
            <a:endParaRPr lang="sr-Cyrl-RS" dirty="0" smtClean="0"/>
          </a:p>
          <a:p>
            <a:endParaRPr lang="sr-Cyrl-BA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670560"/>
          </a:xfrm>
          <a:noFill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pPr algn="ctr"/>
            <a:r>
              <a:rPr lang="sr-Cyrl-RS" sz="4000" dirty="0" smtClean="0"/>
              <a:t>Тема</a:t>
            </a:r>
            <a:endParaRPr lang="sr-Cyrl-BA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65194" y="1143000"/>
            <a:ext cx="7635251" cy="5312736"/>
          </a:xfrm>
        </p:spPr>
        <p:txBody>
          <a:bodyPr>
            <a:normAutofit/>
          </a:bodyPr>
          <a:lstStyle/>
          <a:p>
            <a:r>
              <a:rPr lang="sr-Cyrl-BA" dirty="0" smtClean="0"/>
              <a:t>И</a:t>
            </a:r>
            <a:r>
              <a:rPr lang="sr-Cyrl-RS" dirty="0" smtClean="0"/>
              <a:t>збор теме(а) </a:t>
            </a:r>
          </a:p>
          <a:p>
            <a:r>
              <a:rPr lang="sr-Cyrl-BA" dirty="0" smtClean="0"/>
              <a:t>Б</a:t>
            </a:r>
            <a:r>
              <a:rPr lang="sr-Cyrl-RS" dirty="0" smtClean="0"/>
              <a:t>рој тема</a:t>
            </a:r>
            <a:endParaRPr lang="sr-Latn-RS" dirty="0" smtClean="0"/>
          </a:p>
          <a:p>
            <a:pPr>
              <a:buNone/>
            </a:pPr>
            <a:endParaRPr lang="sr-Cyrl-RS" dirty="0" smtClean="0"/>
          </a:p>
          <a:p>
            <a:pPr>
              <a:buNone/>
            </a:pPr>
            <a:r>
              <a:rPr lang="sr-Cyrl-RS" dirty="0" smtClean="0"/>
              <a:t>	Мој дан	Моја соба	Омиљени глумац </a:t>
            </a:r>
            <a:r>
              <a:rPr lang="sr-Latn-RS" dirty="0" smtClean="0">
                <a:solidFill>
                  <a:srgbClr val="FF0000"/>
                </a:solidFill>
              </a:rPr>
              <a:t>x</a:t>
            </a:r>
          </a:p>
          <a:p>
            <a:pPr lvl="1">
              <a:buNone/>
            </a:pPr>
            <a:endParaRPr lang="sr-Cyrl-RS" dirty="0" smtClean="0">
              <a:solidFill>
                <a:srgbClr val="FF0000"/>
              </a:solidFill>
            </a:endParaRPr>
          </a:p>
          <a:p>
            <a:endParaRPr lang="sr-Cyrl-RS" dirty="0" smtClean="0">
              <a:solidFill>
                <a:schemeClr val="bg1"/>
              </a:solidFill>
            </a:endParaRPr>
          </a:p>
          <a:p>
            <a:endParaRPr lang="sr-Cyrl-RS" dirty="0" smtClean="0"/>
          </a:p>
          <a:p>
            <a:pPr lvl="5">
              <a:buNone/>
            </a:pPr>
            <a:endParaRPr lang="sr-Cyrl-RS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23312" y="680311"/>
            <a:ext cx="6719018" cy="5497380"/>
          </a:xfrm>
        </p:spPr>
        <p:txBody>
          <a:bodyPr/>
          <a:lstStyle/>
          <a:p>
            <a:r>
              <a:rPr lang="sr-Cyrl-BA" dirty="0" smtClean="0"/>
              <a:t>На часу</a:t>
            </a:r>
            <a:r>
              <a:rPr lang="sr-Cyrl-RS" dirty="0" smtClean="0"/>
              <a:t>:	Опиши брата/ баку 	</a:t>
            </a:r>
          </a:p>
          <a:p>
            <a:pPr>
              <a:buNone/>
            </a:pPr>
            <a:r>
              <a:rPr lang="sr-Cyrl-BA" dirty="0" smtClean="0">
                <a:solidFill>
                  <a:schemeClr val="bg1"/>
                </a:solidFill>
              </a:rPr>
              <a:t>	Е</a:t>
            </a:r>
            <a:r>
              <a:rPr lang="sr-Cyrl-RS" dirty="0" smtClean="0">
                <a:solidFill>
                  <a:schemeClr val="bg1"/>
                </a:solidFill>
              </a:rPr>
              <a:t>сеј:	 Опиши маму</a:t>
            </a:r>
          </a:p>
          <a:p>
            <a:pPr marL="0" lvl="5" indent="0">
              <a:spcBef>
                <a:spcPts val="0"/>
              </a:spcBef>
              <a:buNone/>
            </a:pPr>
            <a:endParaRPr lang="sr-Cyrl-BA" sz="2800" dirty="0" smtClean="0">
              <a:solidFill>
                <a:schemeClr val="bg1"/>
              </a:solidFill>
            </a:endParaRPr>
          </a:p>
          <a:p>
            <a:pPr marL="0" lvl="5" indent="0">
              <a:spcBef>
                <a:spcPts val="0"/>
              </a:spcBef>
              <a:buNone/>
            </a:pPr>
            <a:r>
              <a:rPr lang="sr-Cyrl-BA" sz="2800" dirty="0" smtClean="0">
                <a:solidFill>
                  <a:schemeClr val="bg1"/>
                </a:solidFill>
              </a:rPr>
              <a:t>О</a:t>
            </a:r>
            <a:r>
              <a:rPr lang="sr-Cyrl-RS" sz="2800" dirty="0" smtClean="0">
                <a:solidFill>
                  <a:schemeClr val="bg1"/>
                </a:solidFill>
              </a:rPr>
              <a:t>миљени индивидуални спорт  </a:t>
            </a:r>
          </a:p>
          <a:p>
            <a:pPr marL="0" lvl="5" indent="0">
              <a:spcBef>
                <a:spcPts val="0"/>
              </a:spcBef>
              <a:buNone/>
            </a:pPr>
            <a:r>
              <a:rPr lang="sr-Cyrl-RS" sz="2800" dirty="0" smtClean="0">
                <a:solidFill>
                  <a:schemeClr val="bg1"/>
                </a:solidFill>
              </a:rPr>
              <a:t>Есеј: 	Тимски спорт</a:t>
            </a:r>
          </a:p>
          <a:p>
            <a:pPr marL="0" lvl="5" indent="0">
              <a:spcBef>
                <a:spcPts val="0"/>
              </a:spcBef>
              <a:buNone/>
            </a:pPr>
            <a:r>
              <a:rPr lang="sr-Cyrl-BA" sz="2800" dirty="0" smtClean="0">
                <a:solidFill>
                  <a:schemeClr val="bg1"/>
                </a:solidFill>
              </a:rPr>
              <a:t>И</a:t>
            </a:r>
            <a:r>
              <a:rPr lang="sr-Cyrl-RS" sz="2800" dirty="0" smtClean="0">
                <a:solidFill>
                  <a:schemeClr val="bg1"/>
                </a:solidFill>
              </a:rPr>
              <a:t>ли</a:t>
            </a:r>
          </a:p>
          <a:p>
            <a:pPr marL="0" lvl="5" indent="0">
              <a:spcBef>
                <a:spcPts val="0"/>
              </a:spcBef>
              <a:buNone/>
            </a:pPr>
            <a:r>
              <a:rPr lang="sr-Cyrl-RS" sz="2800" dirty="0" smtClean="0">
                <a:solidFill>
                  <a:schemeClr val="bg1"/>
                </a:solidFill>
              </a:rPr>
              <a:t>(Мој омиљени) Индивидуални/  тимски /олимпијски спорт</a:t>
            </a:r>
          </a:p>
          <a:p>
            <a:pPr marL="0" lvl="5" indent="0">
              <a:spcBef>
                <a:spcPts val="0"/>
              </a:spcBef>
              <a:buNone/>
            </a:pPr>
            <a:endParaRPr lang="sr-Cyrl-RS" sz="2800" dirty="0" smtClean="0">
              <a:solidFill>
                <a:schemeClr val="bg1"/>
              </a:solidFill>
            </a:endParaRPr>
          </a:p>
          <a:p>
            <a:pPr marL="0" lvl="5" indent="0">
              <a:spcBef>
                <a:spcPts val="0"/>
              </a:spcBef>
              <a:buNone/>
            </a:pPr>
            <a:r>
              <a:rPr lang="sr-Cyrl-RS" sz="2800" dirty="0" smtClean="0">
                <a:solidFill>
                  <a:schemeClr val="bg1"/>
                </a:solidFill>
              </a:rPr>
              <a:t>Теме исте јер имају исти вокабулар и конструкције реченице</a:t>
            </a:r>
            <a:endParaRPr lang="sr-Cyrl-BA" sz="28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28600"/>
            <a:ext cx="7848600" cy="6248400"/>
          </a:xfrm>
        </p:spPr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en-GB" dirty="0" smtClean="0"/>
              <a:t> </a:t>
            </a:r>
            <a:endParaRPr lang="sr-Cyrl-RS" dirty="0" smtClean="0"/>
          </a:p>
          <a:p>
            <a:endParaRPr lang="en-GB" dirty="0" smtClean="0"/>
          </a:p>
          <a:p>
            <a:endParaRPr lang="sr-Cyrl-BA" dirty="0" smtClean="0"/>
          </a:p>
          <a:p>
            <a:endParaRPr lang="sr-Cyrl-BA" dirty="0" smtClean="0"/>
          </a:p>
          <a:p>
            <a:endParaRPr lang="sr-Cyrl-RS" dirty="0" smtClean="0"/>
          </a:p>
          <a:p>
            <a:endParaRPr lang="sr-Cyrl-RS" dirty="0" smtClean="0"/>
          </a:p>
          <a:p>
            <a:endParaRPr lang="sr-Cyrl-RS" dirty="0" smtClean="0"/>
          </a:p>
          <a:p>
            <a:endParaRPr lang="sr-Cyrl-RS" dirty="0" smtClean="0"/>
          </a:p>
          <a:p>
            <a:endParaRPr lang="sr-Cyrl-RS" dirty="0" smtClean="0"/>
          </a:p>
          <a:p>
            <a:endParaRPr lang="sr-Cyrl-RS" dirty="0" smtClean="0"/>
          </a:p>
          <a:p>
            <a:endParaRPr lang="sr-Cyrl-RS" dirty="0" smtClean="0"/>
          </a:p>
          <a:p>
            <a:endParaRPr lang="sr-Cyrl-RS" dirty="0" smtClean="0"/>
          </a:p>
          <a:p>
            <a:endParaRPr lang="sr-Cyrl-RS" dirty="0" smtClean="0"/>
          </a:p>
          <a:p>
            <a:endParaRPr lang="sr-Cyrl-BA" dirty="0" smtClean="0"/>
          </a:p>
          <a:p>
            <a:pPr lvl="1">
              <a:buNone/>
            </a:pPr>
            <a:r>
              <a:rPr lang="sr-Cyrl-RS" dirty="0" smtClean="0"/>
              <a:t>Ограничити број ријечи</a:t>
            </a:r>
            <a:endParaRPr lang="sr-Cyrl-BA" dirty="0" smtClean="0"/>
          </a:p>
          <a:p>
            <a:endParaRPr lang="sr-Cyrl-BA" dirty="0"/>
          </a:p>
        </p:txBody>
      </p:sp>
      <p:sp>
        <p:nvSpPr>
          <p:cNvPr id="6" name="Oval 5"/>
          <p:cNvSpPr/>
          <p:nvPr/>
        </p:nvSpPr>
        <p:spPr>
          <a:xfrm>
            <a:off x="152400" y="1752600"/>
            <a:ext cx="1524000" cy="17526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BA" dirty="0" smtClean="0"/>
              <a:t>И</a:t>
            </a:r>
            <a:r>
              <a:rPr lang="sr-Cyrl-RS" dirty="0" smtClean="0"/>
              <a:t>збор лексике</a:t>
            </a:r>
            <a:endParaRPr lang="sr-Cyrl-BA" dirty="0"/>
          </a:p>
        </p:txBody>
      </p:sp>
      <p:sp>
        <p:nvSpPr>
          <p:cNvPr id="7" name="Oval 6"/>
          <p:cNvSpPr/>
          <p:nvPr/>
        </p:nvSpPr>
        <p:spPr>
          <a:xfrm>
            <a:off x="1447800" y="381000"/>
            <a:ext cx="1676400" cy="17526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RS" dirty="0" smtClean="0"/>
              <a:t>Синтакса</a:t>
            </a:r>
            <a:endParaRPr lang="sr-Cyrl-BA" dirty="0"/>
          </a:p>
        </p:txBody>
      </p:sp>
      <p:sp>
        <p:nvSpPr>
          <p:cNvPr id="8" name="Oval 7"/>
          <p:cNvSpPr/>
          <p:nvPr/>
        </p:nvSpPr>
        <p:spPr>
          <a:xfrm>
            <a:off x="3657600" y="152400"/>
            <a:ext cx="1600200" cy="1676400"/>
          </a:xfrm>
          <a:prstGeom prst="ellipse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RS" dirty="0" smtClean="0"/>
              <a:t>Дискурс</a:t>
            </a:r>
            <a:endParaRPr lang="sr-Cyrl-BA" dirty="0"/>
          </a:p>
        </p:txBody>
      </p:sp>
      <p:sp>
        <p:nvSpPr>
          <p:cNvPr id="9" name="Oval 8"/>
          <p:cNvSpPr/>
          <p:nvPr/>
        </p:nvSpPr>
        <p:spPr>
          <a:xfrm>
            <a:off x="5638800" y="1066800"/>
            <a:ext cx="1295400" cy="1371600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BA" dirty="0" smtClean="0"/>
              <a:t>С</a:t>
            </a:r>
            <a:r>
              <a:rPr lang="sr-Cyrl-RS" dirty="0" smtClean="0"/>
              <a:t>тил </a:t>
            </a:r>
            <a:endParaRPr lang="sr-Cyrl-BA" dirty="0"/>
          </a:p>
        </p:txBody>
      </p:sp>
      <p:sp>
        <p:nvSpPr>
          <p:cNvPr id="10" name="Oval 9"/>
          <p:cNvSpPr/>
          <p:nvPr/>
        </p:nvSpPr>
        <p:spPr>
          <a:xfrm>
            <a:off x="7162800" y="1828800"/>
            <a:ext cx="1600200" cy="1905000"/>
          </a:xfrm>
          <a:prstGeom prst="ellips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BA" dirty="0" smtClean="0"/>
              <a:t>Е</a:t>
            </a:r>
            <a:r>
              <a:rPr lang="sr-Cyrl-RS" dirty="0" smtClean="0"/>
              <a:t>стетски изглед....</a:t>
            </a:r>
            <a:endParaRPr lang="sr-Cyrl-BA" dirty="0"/>
          </a:p>
        </p:txBody>
      </p:sp>
      <p:pic>
        <p:nvPicPr>
          <p:cNvPr id="11" name="Picture 10" descr="standing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429000" y="2667000"/>
            <a:ext cx="2743200" cy="2899870"/>
          </a:xfrm>
          <a:prstGeom prst="rect">
            <a:avLst/>
          </a:prstGeom>
        </p:spPr>
      </p:pic>
      <p:cxnSp>
        <p:nvCxnSpPr>
          <p:cNvPr id="16" name="Straight Connector 15"/>
          <p:cNvCxnSpPr>
            <a:stCxn id="6" idx="5"/>
          </p:cNvCxnSpPr>
          <p:nvPr/>
        </p:nvCxnSpPr>
        <p:spPr>
          <a:xfrm>
            <a:off x="1453215" y="3248538"/>
            <a:ext cx="2890185" cy="79006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2895600" y="1905000"/>
            <a:ext cx="1524000" cy="21336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>
            <a:stCxn id="8" idx="4"/>
          </p:cNvCxnSpPr>
          <p:nvPr/>
        </p:nvCxnSpPr>
        <p:spPr>
          <a:xfrm flipH="1">
            <a:off x="4343400" y="1828800"/>
            <a:ext cx="114300" cy="22098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>
            <a:stCxn id="9" idx="4"/>
          </p:cNvCxnSpPr>
          <p:nvPr/>
        </p:nvCxnSpPr>
        <p:spPr>
          <a:xfrm flipH="1">
            <a:off x="5486400" y="2438400"/>
            <a:ext cx="800100" cy="17526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>
            <a:stCxn id="10" idx="3"/>
          </p:cNvCxnSpPr>
          <p:nvPr/>
        </p:nvCxnSpPr>
        <p:spPr>
          <a:xfrm flipH="1">
            <a:off x="5410200" y="3454819"/>
            <a:ext cx="1986944" cy="73618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65194" y="381000"/>
            <a:ext cx="7482545" cy="3964230"/>
          </a:xfrm>
        </p:spPr>
        <p:txBody>
          <a:bodyPr>
            <a:normAutofit/>
          </a:bodyPr>
          <a:lstStyle/>
          <a:p>
            <a:r>
              <a:rPr lang="sr-Cyrl-BA" dirty="0" smtClean="0"/>
              <a:t>Ученик треба пажљиво да се води кроз</a:t>
            </a:r>
            <a:r>
              <a:rPr lang="en-GB" dirty="0" smtClean="0"/>
              <a:t> </a:t>
            </a:r>
            <a:r>
              <a:rPr lang="sr-Cyrl-BA" dirty="0" smtClean="0"/>
              <a:t>квалитетну</a:t>
            </a:r>
            <a:r>
              <a:rPr lang="en-GB" dirty="0" smtClean="0"/>
              <a:t> </a:t>
            </a:r>
            <a:r>
              <a:rPr lang="sr-Cyrl-BA" dirty="0" smtClean="0"/>
              <a:t>композицију</a:t>
            </a:r>
            <a:r>
              <a:rPr lang="en-GB" dirty="0" smtClean="0"/>
              <a:t>, </a:t>
            </a:r>
            <a:r>
              <a:rPr lang="sr-Cyrl-BA" dirty="0" smtClean="0"/>
              <a:t>од</a:t>
            </a:r>
            <a:r>
              <a:rPr lang="en-GB" dirty="0" smtClean="0"/>
              <a:t> </a:t>
            </a:r>
            <a:r>
              <a:rPr lang="sr-Cyrl-BA" dirty="0" smtClean="0"/>
              <a:t>увода</a:t>
            </a:r>
            <a:r>
              <a:rPr lang="en-GB" dirty="0" smtClean="0"/>
              <a:t>, </a:t>
            </a:r>
            <a:r>
              <a:rPr lang="sr-Cyrl-BA" dirty="0" smtClean="0"/>
              <a:t>преко</a:t>
            </a:r>
            <a:r>
              <a:rPr lang="en-GB" dirty="0" smtClean="0"/>
              <a:t> </a:t>
            </a:r>
            <a:r>
              <a:rPr lang="sr-Cyrl-BA" dirty="0" smtClean="0"/>
              <a:t>разраде</a:t>
            </a:r>
            <a:r>
              <a:rPr lang="en-GB" dirty="0" smtClean="0"/>
              <a:t>, </a:t>
            </a:r>
            <a:r>
              <a:rPr lang="sr-Cyrl-BA" dirty="0" smtClean="0"/>
              <a:t>до закључка.</a:t>
            </a:r>
            <a:r>
              <a:rPr lang="en-GB" dirty="0" smtClean="0"/>
              <a:t> </a:t>
            </a:r>
            <a:endParaRPr lang="sr-Cyrl-RS" dirty="0" smtClean="0"/>
          </a:p>
          <a:p>
            <a:endParaRPr lang="sr-Cyrl-RS" dirty="0" smtClean="0"/>
          </a:p>
          <a:p>
            <a:r>
              <a:rPr lang="ru-RU" dirty="0" smtClean="0"/>
              <a:t>Написати прво разраду, а потом увод и закључак.</a:t>
            </a:r>
          </a:p>
          <a:p>
            <a:endParaRPr lang="ru-RU" dirty="0" smtClean="0"/>
          </a:p>
          <a:p>
            <a:r>
              <a:rPr lang="sr-Cyrl-RS" dirty="0" smtClean="0"/>
              <a:t>Подсјећати се на дескрипторе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670560"/>
          </a:xfrm>
          <a:noFill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ctr"/>
            <a:r>
              <a:rPr lang="sr-Cyrl-BA" dirty="0" smtClean="0"/>
              <a:t>Концепт</a:t>
            </a:r>
            <a:endParaRPr lang="sr-Cyrl-B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12490" y="1371600"/>
            <a:ext cx="7482544" cy="5084136"/>
          </a:xfrm>
        </p:spPr>
        <p:txBody>
          <a:bodyPr>
            <a:normAutofit/>
          </a:bodyPr>
          <a:lstStyle/>
          <a:p>
            <a:r>
              <a:rPr lang="ru-RU" dirty="0" smtClean="0"/>
              <a:t>Презентовати модел - </a:t>
            </a:r>
            <a:r>
              <a:rPr lang="ru-RU" b="1" dirty="0" smtClean="0"/>
              <a:t>свој</a:t>
            </a:r>
            <a:r>
              <a:rPr lang="ru-RU" dirty="0" smtClean="0"/>
              <a:t> концепт на дату тему</a:t>
            </a:r>
          </a:p>
          <a:p>
            <a:endParaRPr lang="ru-RU" dirty="0" smtClean="0"/>
          </a:p>
          <a:p>
            <a:r>
              <a:rPr lang="ru-RU" dirty="0" smtClean="0"/>
              <a:t>Ученици имају осјећај да су сви чланови једне заједнице која пише</a:t>
            </a:r>
          </a:p>
          <a:p>
            <a:endParaRPr lang="ru-RU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65195" y="457200"/>
            <a:ext cx="7329839" cy="6096000"/>
          </a:xfrm>
        </p:spPr>
        <p:txBody>
          <a:bodyPr>
            <a:normAutofit/>
          </a:bodyPr>
          <a:lstStyle/>
          <a:p>
            <a:r>
              <a:rPr lang="sr-Cyrl-BA" dirty="0" smtClean="0"/>
              <a:t>Артикулација часа: </a:t>
            </a:r>
          </a:p>
          <a:p>
            <a:pPr lvl="1">
              <a:buNone/>
            </a:pPr>
            <a:r>
              <a:rPr lang="sr-Cyrl-BA" dirty="0" smtClean="0"/>
              <a:t>	уводни, главни и завршни дио	</a:t>
            </a:r>
            <a:r>
              <a:rPr lang="sr-Cyrl-BA" dirty="0" smtClean="0">
                <a:solidFill>
                  <a:srgbClr val="FF0000"/>
                </a:solidFill>
              </a:rPr>
              <a:t>х</a:t>
            </a:r>
          </a:p>
          <a:p>
            <a:pPr lvl="1">
              <a:buNone/>
            </a:pPr>
            <a:endParaRPr lang="sr-Cyrl-BA" dirty="0" smtClean="0">
              <a:solidFill>
                <a:srgbClr val="FF0000"/>
              </a:solidFill>
            </a:endParaRPr>
          </a:p>
          <a:p>
            <a:r>
              <a:rPr lang="sr-Cyrl-BA" dirty="0" smtClean="0"/>
              <a:t>Н</a:t>
            </a:r>
            <a:r>
              <a:rPr lang="sr-Cyrl-RS" dirty="0" smtClean="0"/>
              <a:t>из активности	</a:t>
            </a:r>
          </a:p>
          <a:p>
            <a:pPr>
              <a:buNone/>
            </a:pPr>
            <a:r>
              <a:rPr lang="sr-Cyrl-RS" dirty="0" smtClean="0"/>
              <a:t>		кратке</a:t>
            </a:r>
          </a:p>
          <a:p>
            <a:pPr>
              <a:buNone/>
            </a:pPr>
            <a:r>
              <a:rPr lang="sr-Cyrl-RS" dirty="0" smtClean="0"/>
              <a:t>		дефинисан облик рада</a:t>
            </a:r>
          </a:p>
          <a:p>
            <a:pPr>
              <a:buNone/>
            </a:pPr>
            <a:r>
              <a:rPr lang="sr-Cyrl-RS" dirty="0" smtClean="0"/>
              <a:t>		оквирно трајање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822960"/>
          </a:xfrm>
          <a:noFill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sr-Cyrl-BA" dirty="0" smtClean="0"/>
              <a:t>О</a:t>
            </a:r>
            <a:r>
              <a:rPr lang="sr-Cyrl-RS" dirty="0" smtClean="0"/>
              <a:t>сврт на написан текст</a:t>
            </a:r>
            <a:endParaRPr lang="sr-Cyrl-B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65195" y="1596540"/>
            <a:ext cx="7313370" cy="4275740"/>
          </a:xfrm>
        </p:spPr>
        <p:txBody>
          <a:bodyPr/>
          <a:lstStyle/>
          <a:p>
            <a:r>
              <a:rPr lang="ru-RU" dirty="0" smtClean="0"/>
              <a:t>Ученик провјерава:</a:t>
            </a:r>
          </a:p>
          <a:p>
            <a:r>
              <a:rPr lang="ru-RU" dirty="0" smtClean="0"/>
              <a:t>организацију текста, </a:t>
            </a:r>
          </a:p>
          <a:p>
            <a:r>
              <a:rPr lang="ru-RU" dirty="0" smtClean="0"/>
              <a:t>редослијед: идеја, догађаја и параграфа такав да осигура да је ток теме кохерентан</a:t>
            </a:r>
          </a:p>
          <a:p>
            <a:r>
              <a:rPr lang="ru-RU" dirty="0" smtClean="0"/>
              <a:t>правопис, интерпункција и граматика</a:t>
            </a:r>
          </a:p>
          <a:p>
            <a:endParaRPr lang="ru-RU" dirty="0" smtClean="0"/>
          </a:p>
          <a:p>
            <a:endParaRPr lang="sr-Cyrl-BA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1365194" y="609600"/>
            <a:ext cx="7329841" cy="5846136"/>
          </a:xfrm>
        </p:spPr>
        <p:txBody>
          <a:bodyPr/>
          <a:lstStyle/>
          <a:p>
            <a:endParaRPr lang="ru-RU" dirty="0" smtClean="0"/>
          </a:p>
          <a:p>
            <a:endParaRPr lang="ru-RU" dirty="0" smtClean="0"/>
          </a:p>
          <a:p>
            <a:r>
              <a:rPr lang="ru-RU" dirty="0" smtClean="0"/>
              <a:t>Да ли сам задовољан својим есејом? </a:t>
            </a:r>
          </a:p>
          <a:p>
            <a:r>
              <a:rPr lang="ru-RU" dirty="0" smtClean="0"/>
              <a:t>Да ли постоји нешто што желим да додам или промијеним?</a:t>
            </a:r>
          </a:p>
          <a:p>
            <a:r>
              <a:rPr lang="ru-RU" dirty="0" smtClean="0"/>
              <a:t>Да ли сам изоставио/ла неке ријечи?</a:t>
            </a:r>
          </a:p>
          <a:p>
            <a:r>
              <a:rPr lang="ru-RU" dirty="0" smtClean="0"/>
              <a:t>Да ли могу да додам неке детаље?</a:t>
            </a:r>
          </a:p>
          <a:p>
            <a:r>
              <a:rPr lang="ru-RU" dirty="0" smtClean="0"/>
              <a:t>Да ли текст има смисла или не?</a:t>
            </a:r>
          </a:p>
          <a:p>
            <a:endParaRPr lang="sr-Cyrl-BA" dirty="0"/>
          </a:p>
        </p:txBody>
      </p:sp>
      <p:pic>
        <p:nvPicPr>
          <p:cNvPr id="7" name="Picture 6" descr="razmišlja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81000" y="381000"/>
            <a:ext cx="1600200" cy="1368246"/>
          </a:xfrm>
          <a:prstGeom prst="rect">
            <a:avLst/>
          </a:prstGeom>
        </p:spPr>
      </p:pic>
      <p:pic>
        <p:nvPicPr>
          <p:cNvPr id="8" name="Picture 7" descr="aha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167985" y="3581705"/>
            <a:ext cx="1747414" cy="2514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65195" y="685800"/>
            <a:ext cx="6864404" cy="5769936"/>
          </a:xfrm>
        </p:spPr>
        <p:txBody>
          <a:bodyPr/>
          <a:lstStyle/>
          <a:p>
            <a:endParaRPr lang="ru-RU" dirty="0" smtClean="0"/>
          </a:p>
          <a:p>
            <a:endParaRPr lang="ru-RU" dirty="0" smtClean="0"/>
          </a:p>
          <a:p>
            <a:pPr>
              <a:buNone/>
            </a:pPr>
            <a:r>
              <a:rPr lang="sr-Cyrl-RS" dirty="0" smtClean="0"/>
              <a:t>Кад заврше есеј нека покушају да оцијене себе користећи дескрипторе</a:t>
            </a:r>
            <a:endParaRPr lang="sr-Cyrl-BA" dirty="0" smtClean="0"/>
          </a:p>
          <a:p>
            <a:endParaRPr lang="sr-Cyrl-BA" dirty="0"/>
          </a:p>
        </p:txBody>
      </p:sp>
      <p:pic>
        <p:nvPicPr>
          <p:cNvPr id="4" name="Picture 3" descr="checklist za pisanj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334000" y="3429000"/>
            <a:ext cx="3248025" cy="14097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899160"/>
          </a:xfrm>
          <a:noFill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sr-Cyrl-BA" dirty="0" smtClean="0"/>
              <a:t>Ч</a:t>
            </a:r>
            <a:r>
              <a:rPr lang="sr-Cyrl-RS" dirty="0" smtClean="0"/>
              <a:t>итање написаног</a:t>
            </a:r>
            <a:endParaRPr lang="sr-Cyrl-B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65195" y="1596540"/>
            <a:ext cx="7635250" cy="4275740"/>
          </a:xfrm>
        </p:spPr>
        <p:txBody>
          <a:bodyPr>
            <a:normAutofit lnSpcReduction="10000"/>
          </a:bodyPr>
          <a:lstStyle/>
          <a:p>
            <a:r>
              <a:rPr lang="sr-Cyrl-RS" dirty="0" smtClean="0"/>
              <a:t>у пару/ пред цијелим разредом</a:t>
            </a:r>
          </a:p>
          <a:p>
            <a:r>
              <a:rPr lang="sr-Cyrl-BA" dirty="0" smtClean="0"/>
              <a:t>К</a:t>
            </a:r>
            <a:r>
              <a:rPr lang="sr-Cyrl-RS" dirty="0" smtClean="0"/>
              <a:t>оментари:</a:t>
            </a:r>
          </a:p>
          <a:p>
            <a:r>
              <a:rPr lang="sr-Cyrl-BA" dirty="0" smtClean="0"/>
              <a:t>О</a:t>
            </a:r>
            <a:r>
              <a:rPr lang="sr-Cyrl-RS" dirty="0" smtClean="0"/>
              <a:t>рганизација</a:t>
            </a:r>
          </a:p>
          <a:p>
            <a:r>
              <a:rPr lang="sr-Cyrl-BA" dirty="0" smtClean="0"/>
              <a:t>С</a:t>
            </a:r>
            <a:r>
              <a:rPr lang="sr-Cyrl-RS" dirty="0" smtClean="0"/>
              <a:t>труктура</a:t>
            </a:r>
          </a:p>
          <a:p>
            <a:r>
              <a:rPr lang="sr-Cyrl-BA" dirty="0" smtClean="0"/>
              <a:t>И</a:t>
            </a:r>
            <a:r>
              <a:rPr lang="sr-Cyrl-RS" dirty="0" smtClean="0"/>
              <a:t>збор ријечи, граматичких структура...</a:t>
            </a:r>
          </a:p>
          <a:p>
            <a:r>
              <a:rPr lang="sr-Cyrl-BA" dirty="0" smtClean="0"/>
              <a:t>П</a:t>
            </a:r>
            <a:r>
              <a:rPr lang="sr-Cyrl-RS" dirty="0" smtClean="0"/>
              <a:t>овратна информација од стране наставника </a:t>
            </a:r>
          </a:p>
          <a:p>
            <a:r>
              <a:rPr lang="sr-Cyrl-BA" dirty="0" smtClean="0"/>
              <a:t>П</a:t>
            </a:r>
            <a:r>
              <a:rPr lang="sr-Cyrl-RS" dirty="0" smtClean="0"/>
              <a:t>омоћи да ученици направе измјене у свом раду тако да они сами буду </a:t>
            </a:r>
            <a:r>
              <a:rPr lang="sr-Cyrl-RS" b="1" dirty="0" smtClean="0"/>
              <a:t>задовољни</a:t>
            </a:r>
            <a:r>
              <a:rPr lang="sr-Cyrl-RS" dirty="0" smtClean="0"/>
              <a:t> са оним што су написали</a:t>
            </a:r>
          </a:p>
          <a:p>
            <a:endParaRPr lang="sr-Cyrl-RS" dirty="0" smtClean="0"/>
          </a:p>
          <a:p>
            <a:endParaRPr lang="sr-Cyrl-RS" dirty="0" smtClean="0"/>
          </a:p>
          <a:p>
            <a:endParaRPr lang="sr-Cyrl-BA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99000"/>
            <a:lum/>
          </a:blip>
          <a:srcRect/>
          <a:stretch>
            <a:fillRect t="-1000" b="-4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sr-Cyrl-BA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975360"/>
          </a:xfrm>
          <a:noFill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ctr"/>
            <a:r>
              <a:rPr lang="sr-Cyrl-BA" dirty="0" smtClean="0"/>
              <a:t>Како пове</a:t>
            </a:r>
            <a:r>
              <a:rPr lang="sr-Cyrl-BA" altLang="zh-CN" dirty="0" smtClean="0"/>
              <a:t>ћ</a:t>
            </a:r>
            <a:r>
              <a:rPr lang="sr-Cyrl-BA" dirty="0" smtClean="0"/>
              <a:t>ати објективност?</a:t>
            </a:r>
            <a:endParaRPr lang="sr-Cyrl-B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65195" y="1291130"/>
            <a:ext cx="7635250" cy="4581150"/>
          </a:xfrm>
        </p:spPr>
        <p:txBody>
          <a:bodyPr>
            <a:normAutofit/>
          </a:bodyPr>
          <a:lstStyle/>
          <a:p>
            <a:r>
              <a:rPr lang="sr-Cyrl-BA" dirty="0" smtClean="0"/>
              <a:t>Прегледати све радове од првог до посљедњег без прекида у континуитету, </a:t>
            </a:r>
          </a:p>
          <a:p>
            <a:r>
              <a:rPr lang="sr-Cyrl-BA" dirty="0" smtClean="0"/>
              <a:t>свеске окренути да се не виде имена у</a:t>
            </a:r>
            <a:r>
              <a:rPr lang="sr-Cyrl-BA" altLang="zh-CN" dirty="0" smtClean="0"/>
              <a:t>ч</a:t>
            </a:r>
            <a:r>
              <a:rPr lang="sr-Cyrl-BA" dirty="0" smtClean="0"/>
              <a:t>еника и претходне оцјене, како ово не би утицало на суд о задатку који прегледа (хало-ефекат);</a:t>
            </a:r>
          </a:p>
          <a:p>
            <a:r>
              <a:rPr lang="sr-Cyrl-BA" dirty="0" smtClean="0"/>
              <a:t>прегледане радове, разврстати у категорије (за одли</a:t>
            </a:r>
            <a:r>
              <a:rPr lang="sr-Cyrl-BA" altLang="zh-CN" dirty="0" smtClean="0"/>
              <a:t>ч</a:t>
            </a:r>
            <a:r>
              <a:rPr lang="sr-Cyrl-BA" dirty="0" smtClean="0"/>
              <a:t>ну оцјену, врло добру...), а затим  јо</a:t>
            </a:r>
            <a:r>
              <a:rPr lang="sr-Cyrl-BA" altLang="zh-CN" dirty="0" smtClean="0"/>
              <a:t>ш</a:t>
            </a:r>
            <a:r>
              <a:rPr lang="sr-Cyrl-BA" dirty="0" smtClean="0"/>
              <a:t> једном упоредити радове у свакој категорији ме</a:t>
            </a:r>
            <a:r>
              <a:rPr lang="sr-Cyrl-BA" altLang="zh-CN" dirty="0" smtClean="0"/>
              <a:t>ђ</a:t>
            </a:r>
            <a:r>
              <a:rPr lang="sr-Cyrl-BA" dirty="0" smtClean="0"/>
              <a:t>усобно и након тога оцијенити;</a:t>
            </a:r>
            <a:endParaRPr lang="sr-Cyrl-BA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822960"/>
          </a:xfrm>
          <a:noFill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sr-Cyrl-BA" dirty="0" smtClean="0"/>
              <a:t>К</a:t>
            </a:r>
            <a:r>
              <a:rPr lang="sr-Cyrl-RS" dirty="0" smtClean="0"/>
              <a:t>орисни приручници</a:t>
            </a:r>
            <a:endParaRPr lang="sr-Cyrl-B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65194" y="1596540"/>
            <a:ext cx="7482545" cy="4275740"/>
          </a:xfrm>
        </p:spPr>
        <p:txBody>
          <a:bodyPr/>
          <a:lstStyle/>
          <a:p>
            <a:r>
              <a:rPr lang="sr-Latn-RS" dirty="0" smtClean="0"/>
              <a:t>101 Picture prompts to spark writing</a:t>
            </a:r>
          </a:p>
          <a:p>
            <a:r>
              <a:rPr lang="sr-Latn-RS" dirty="0" smtClean="0"/>
              <a:t>300 creative writing ideas</a:t>
            </a:r>
          </a:p>
          <a:p>
            <a:r>
              <a:rPr lang="sr-Latn-RS" dirty="0" smtClean="0"/>
              <a:t>300 creative story starters</a:t>
            </a:r>
          </a:p>
          <a:p>
            <a:r>
              <a:rPr lang="sr-Latn-RS" dirty="0" smtClean="0"/>
              <a:t>300 creative story prompts</a:t>
            </a:r>
          </a:p>
          <a:p>
            <a:r>
              <a:rPr lang="sr-Latn-RS" dirty="0" smtClean="0"/>
              <a:t>1000 quick writing ideas</a:t>
            </a:r>
          </a:p>
          <a:p>
            <a:r>
              <a:rPr lang="sr-Latn-RS" dirty="0" smtClean="0"/>
              <a:t>Pictures for writing Book 1 and Book 2 by Longman</a:t>
            </a:r>
            <a:endParaRPr lang="sr-Cyrl-BA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8965" y="680310"/>
            <a:ext cx="8229600" cy="610820"/>
          </a:xfrm>
        </p:spPr>
        <p:txBody>
          <a:bodyPr>
            <a:noAutofit/>
          </a:bodyPr>
          <a:lstStyle/>
          <a:p>
            <a:pPr algn="ctr"/>
            <a:r>
              <a:rPr lang="sr-Cyrl-BA" sz="4000" dirty="0" smtClean="0"/>
              <a:t>Е</a:t>
            </a:r>
            <a:r>
              <a:rPr lang="sr-Cyrl-RS" sz="4000" dirty="0" smtClean="0"/>
              <a:t>кстерна провјера постигнућа</a:t>
            </a:r>
            <a:endParaRPr lang="sr-Cyrl-BA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65194" y="1609416"/>
            <a:ext cx="7329841" cy="3267384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sr-Cyrl-CS" sz="3200" dirty="0" smtClean="0">
                <a:cs typeface="Times New Roman" pitchFamily="18" charset="0"/>
              </a:rPr>
              <a:t>2. разред самосталних гимназија општег смјера </a:t>
            </a:r>
          </a:p>
          <a:p>
            <a:r>
              <a:rPr lang="sr-Cyrl-CS" sz="3200" dirty="0" smtClean="0">
                <a:cs typeface="Times New Roman" pitchFamily="18" charset="0"/>
              </a:rPr>
              <a:t>Читање и разумијевање (</a:t>
            </a:r>
            <a:r>
              <a:rPr lang="sr-Cyrl-CS" sz="3200" dirty="0" err="1" smtClean="0">
                <a:cs typeface="Times New Roman" pitchFamily="18" charset="0"/>
              </a:rPr>
              <a:t>Reading</a:t>
            </a:r>
            <a:r>
              <a:rPr lang="sr-Cyrl-CS" sz="3200" dirty="0" smtClean="0">
                <a:cs typeface="Times New Roman" pitchFamily="18" charset="0"/>
              </a:rPr>
              <a:t> </a:t>
            </a:r>
            <a:r>
              <a:rPr lang="sr-Cyrl-CS" sz="3200" dirty="0" err="1" smtClean="0">
                <a:cs typeface="Times New Roman" pitchFamily="18" charset="0"/>
              </a:rPr>
              <a:t>and</a:t>
            </a:r>
            <a:r>
              <a:rPr lang="sr-Cyrl-CS" sz="3200" dirty="0" smtClean="0">
                <a:cs typeface="Times New Roman" pitchFamily="18" charset="0"/>
              </a:rPr>
              <a:t> </a:t>
            </a:r>
            <a:r>
              <a:rPr lang="sr-Cyrl-CS" sz="3200" dirty="0" err="1" smtClean="0">
                <a:cs typeface="Times New Roman" pitchFamily="18" charset="0"/>
              </a:rPr>
              <a:t>Comprehension</a:t>
            </a:r>
            <a:r>
              <a:rPr lang="sr-Cyrl-CS" sz="3200" dirty="0" smtClean="0">
                <a:cs typeface="Times New Roman" pitchFamily="18" charset="0"/>
              </a:rPr>
              <a:t>) и </a:t>
            </a:r>
          </a:p>
          <a:p>
            <a:r>
              <a:rPr lang="sr-Cyrl-CS" sz="3200" dirty="0" smtClean="0">
                <a:cs typeface="Times New Roman" pitchFamily="18" charset="0"/>
              </a:rPr>
              <a:t>Познавање и употреба језика (LIU)</a:t>
            </a:r>
            <a:endParaRPr lang="sr-Cyrl-BA" sz="32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09600"/>
            <a:ext cx="7239000" cy="853440"/>
          </a:xfrm>
        </p:spPr>
        <p:txBody>
          <a:bodyPr>
            <a:normAutofit/>
          </a:bodyPr>
          <a:lstStyle/>
          <a:p>
            <a:pPr algn="ctr"/>
            <a:r>
              <a:rPr lang="sr-Cyrl-BA" sz="4000" dirty="0" smtClean="0"/>
              <a:t>Р</a:t>
            </a:r>
            <a:r>
              <a:rPr lang="sr-Cyrl-RS" sz="4000" dirty="0" smtClean="0"/>
              <a:t>езултати </a:t>
            </a:r>
            <a:endParaRPr lang="sr-Cyrl-BA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65195" y="1596540"/>
            <a:ext cx="7329840" cy="4275740"/>
          </a:xfrm>
        </p:spPr>
        <p:txBody>
          <a:bodyPr/>
          <a:lstStyle/>
          <a:p>
            <a:r>
              <a:rPr lang="sr-Cyrl-CS" sz="2800" dirty="0" err="1" smtClean="0">
                <a:ea typeface="Times New Roman" pitchFamily="18" charset="0"/>
                <a:cs typeface="Times New Roman" pitchFamily="18" charset="0"/>
              </a:rPr>
              <a:t>Ријешеност</a:t>
            </a:r>
            <a:r>
              <a:rPr lang="sr-Cyrl-CS" sz="2800" dirty="0" smtClean="0">
                <a:ea typeface="Times New Roman" pitchFamily="18" charset="0"/>
                <a:cs typeface="Times New Roman" pitchFamily="18" charset="0"/>
              </a:rPr>
              <a:t> задатка из области читања и разумијевања текста од 70,66% до 61,51% (35,56%).</a:t>
            </a:r>
          </a:p>
          <a:p>
            <a:r>
              <a:rPr lang="sr-Cyrl-CS" sz="2800" dirty="0" err="1" smtClean="0">
                <a:ea typeface="Times New Roman" pitchFamily="18" charset="0"/>
                <a:cs typeface="Times New Roman" pitchFamily="18" charset="0"/>
              </a:rPr>
              <a:t>Ријешеност</a:t>
            </a:r>
            <a:r>
              <a:rPr lang="sr-Cyrl-CS" sz="2800" dirty="0" smtClean="0">
                <a:ea typeface="Times New Roman" pitchFamily="18" charset="0"/>
                <a:cs typeface="Times New Roman" pitchFamily="18" charset="0"/>
              </a:rPr>
              <a:t> задатка из области познавања и употребе језика од</a:t>
            </a:r>
            <a:r>
              <a:rPr lang="sr-Cyrl-CS" sz="2800" dirty="0" smtClean="0">
                <a:cs typeface="Times New Roman" pitchFamily="18" charset="0"/>
              </a:rPr>
              <a:t> 51,33% до 45,52%, (20,43%). </a:t>
            </a:r>
            <a:endParaRPr lang="sr-Cyrl-BA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sr-Cyrl-RS" dirty="0" smtClean="0"/>
              <a:t>НАЈБОЉИ РЕЗУЛТАТ</a:t>
            </a:r>
            <a:endParaRPr lang="sr-Cyrl-B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17900" y="1138425"/>
            <a:ext cx="7329840" cy="3512215"/>
          </a:xfrm>
        </p:spPr>
        <p:txBody>
          <a:bodyPr/>
          <a:lstStyle/>
          <a:p>
            <a:pPr>
              <a:buFont typeface="Wingdings" pitchFamily="2" charset="2"/>
              <a:buChar char="Ø"/>
            </a:pPr>
            <a:r>
              <a:rPr lang="sr-Cyrl-RS" dirty="0" smtClean="0">
                <a:latin typeface="Times New Roman" pitchFamily="18" charset="0"/>
                <a:cs typeface="Times New Roman" pitchFamily="18" charset="0"/>
              </a:rPr>
              <a:t>Гимназија “Петар Кочић” Нови Град,</a:t>
            </a:r>
          </a:p>
          <a:p>
            <a:pPr>
              <a:buFont typeface="Wingdings" pitchFamily="2" charset="2"/>
              <a:buChar char="Ø"/>
            </a:pPr>
            <a:r>
              <a:rPr lang="sr-Cyrl-RS" dirty="0" smtClean="0">
                <a:latin typeface="Times New Roman" pitchFamily="18" charset="0"/>
                <a:cs typeface="Times New Roman" pitchFamily="18" charset="0"/>
              </a:rPr>
              <a:t>  Гимназија Бањалука, </a:t>
            </a:r>
          </a:p>
          <a:p>
            <a:pPr>
              <a:buFont typeface="Wingdings" pitchFamily="2" charset="2"/>
              <a:buChar char="Ø"/>
            </a:pPr>
            <a:r>
              <a:rPr lang="sr-Cyrl-RS" dirty="0" smtClean="0">
                <a:latin typeface="Times New Roman" pitchFamily="18" charset="0"/>
                <a:cs typeface="Times New Roman" pitchFamily="18" charset="0"/>
              </a:rPr>
              <a:t>  Гимназија “Филип Вишњић” Бијељина и </a:t>
            </a:r>
          </a:p>
          <a:p>
            <a:pPr>
              <a:buFont typeface="Wingdings" pitchFamily="2" charset="2"/>
              <a:buChar char="Ø"/>
            </a:pPr>
            <a:r>
              <a:rPr lang="sr-Cyrl-RS" dirty="0" smtClean="0">
                <a:latin typeface="Times New Roman" pitchFamily="18" charset="0"/>
                <a:cs typeface="Times New Roman" pitchFamily="18" charset="0"/>
              </a:rPr>
              <a:t>  Гимназија Католичког школског центра Бањалука</a:t>
            </a:r>
            <a:endParaRPr lang="sr-Cyrl-BA" dirty="0" smtClean="0">
              <a:latin typeface="Times New Roman" pitchFamily="18" charset="0"/>
              <a:cs typeface="Times New Roman" pitchFamily="18" charset="0"/>
            </a:endParaRPr>
          </a:p>
          <a:p>
            <a:endParaRPr lang="sr-Cyrl-BA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23312" y="527605"/>
            <a:ext cx="6719018" cy="5650085"/>
          </a:xfrm>
        </p:spPr>
        <p:txBody>
          <a:bodyPr/>
          <a:lstStyle/>
          <a:p>
            <a:pPr>
              <a:buNone/>
            </a:pPr>
            <a:r>
              <a:rPr lang="sr-Cyrl-RS" dirty="0" smtClean="0"/>
              <a:t>Посљедња етапа часа: </a:t>
            </a:r>
          </a:p>
          <a:p>
            <a:pPr>
              <a:buNone/>
            </a:pPr>
            <a:endParaRPr lang="sr-Cyrl-RS" dirty="0" smtClean="0"/>
          </a:p>
          <a:p>
            <a:pPr>
              <a:buNone/>
            </a:pPr>
            <a:r>
              <a:rPr lang="sr-Cyrl-RS" dirty="0" smtClean="0"/>
              <a:t>убрзане активности или</a:t>
            </a:r>
          </a:p>
          <a:p>
            <a:pPr>
              <a:buNone/>
            </a:pPr>
            <a:r>
              <a:rPr lang="sr-Cyrl-BA" dirty="0" smtClean="0"/>
              <a:t>остало п</a:t>
            </a:r>
            <a:r>
              <a:rPr lang="sr-Cyrl-RS" dirty="0" smtClean="0"/>
              <a:t>ревише времена (ученици се пакују, наставник сједи за катедром, ...)</a:t>
            </a:r>
          </a:p>
          <a:p>
            <a:pPr>
              <a:buNone/>
            </a:pPr>
            <a:endParaRPr lang="sr-Latn-RS" dirty="0" smtClean="0"/>
          </a:p>
          <a:p>
            <a:pPr>
              <a:buNone/>
            </a:pPr>
            <a:r>
              <a:rPr lang="sr-Cyrl-RS" dirty="0" smtClean="0"/>
              <a:t>На крају часа рекапитулација садржаја који су били тема часа </a:t>
            </a:r>
          </a:p>
          <a:p>
            <a:pPr>
              <a:buNone/>
            </a:pPr>
            <a:r>
              <a:rPr lang="sr-Cyrl-RS" dirty="0" smtClean="0"/>
              <a:t>Да ли су остварени исходи часа ?</a:t>
            </a:r>
            <a:endParaRPr lang="sr-Cyrl-BA" dirty="0" smtClean="0"/>
          </a:p>
          <a:p>
            <a:endParaRPr lang="sr-Cyrl-BA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17900" y="533400"/>
            <a:ext cx="7329840" cy="58674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sr-Cyrl-RS" dirty="0" smtClean="0"/>
              <a:t>Сваки актив енглеског језика до </a:t>
            </a:r>
            <a:r>
              <a:rPr lang="sr-Cyrl-RS" b="1" u="sng" dirty="0" smtClean="0">
                <a:solidFill>
                  <a:srgbClr val="FFFF00"/>
                </a:solidFill>
              </a:rPr>
              <a:t>децембра</a:t>
            </a:r>
            <a:r>
              <a:rPr lang="sr-Cyrl-RS" dirty="0" smtClean="0"/>
              <a:t> достави савјетнику за енглески језик </a:t>
            </a:r>
          </a:p>
          <a:p>
            <a:r>
              <a:rPr lang="sr-Cyrl-RS" dirty="0" smtClean="0"/>
              <a:t>по 10 задатака из реда </a:t>
            </a:r>
          </a:p>
          <a:p>
            <a:pPr>
              <a:buNone/>
            </a:pPr>
            <a:r>
              <a:rPr lang="sr-Cyrl-RS" dirty="0" smtClean="0"/>
              <a:t>ниског, средњег и високог нивоа сложености</a:t>
            </a:r>
          </a:p>
          <a:p>
            <a:pPr>
              <a:buNone/>
            </a:pPr>
            <a:r>
              <a:rPr lang="sr-Cyrl-RS" dirty="0" smtClean="0"/>
              <a:t>за </a:t>
            </a:r>
            <a:r>
              <a:rPr lang="sr-Cyrl-RS" b="1" dirty="0" smtClean="0"/>
              <a:t>6</a:t>
            </a:r>
            <a:r>
              <a:rPr lang="sr-Cyrl-RS" dirty="0" smtClean="0"/>
              <a:t>. и </a:t>
            </a:r>
            <a:r>
              <a:rPr lang="sr-Cyrl-RS" b="1" dirty="0" smtClean="0"/>
              <a:t>8</a:t>
            </a:r>
            <a:r>
              <a:rPr lang="sr-Cyrl-RS" dirty="0" smtClean="0"/>
              <a:t>. разред основних школа, и </a:t>
            </a:r>
            <a:r>
              <a:rPr lang="sr-Cyrl-RS" b="1" dirty="0" smtClean="0"/>
              <a:t>2</a:t>
            </a:r>
            <a:r>
              <a:rPr lang="sr-Cyrl-RS" dirty="0" smtClean="0"/>
              <a:t>. и </a:t>
            </a:r>
            <a:r>
              <a:rPr lang="sr-Cyrl-RS" b="1" dirty="0" smtClean="0"/>
              <a:t>3</a:t>
            </a:r>
            <a:r>
              <a:rPr lang="sr-Cyrl-RS" dirty="0" smtClean="0"/>
              <a:t>. разред средњих техничких школа и гимназија</a:t>
            </a:r>
          </a:p>
          <a:p>
            <a:r>
              <a:rPr lang="sr-Cyrl-RS" dirty="0" smtClean="0"/>
              <a:t>СШЦ по 5 задатака за гимназију</a:t>
            </a:r>
          </a:p>
          <a:p>
            <a:pPr lvl="2">
              <a:buNone/>
            </a:pPr>
            <a:r>
              <a:rPr lang="sr-Cyrl-RS" dirty="0" smtClean="0"/>
              <a:t>	</a:t>
            </a:r>
            <a:r>
              <a:rPr lang="sr-Cyrl-RS" sz="2800" dirty="0" smtClean="0"/>
              <a:t>по 5 задатака за ср. </a:t>
            </a:r>
            <a:r>
              <a:rPr lang="sr-Cyrl-BA" sz="2800" dirty="0" smtClean="0"/>
              <a:t>т</a:t>
            </a:r>
            <a:r>
              <a:rPr lang="sr-Cyrl-RS" sz="2800" dirty="0" smtClean="0"/>
              <a:t>ехничку школу</a:t>
            </a:r>
          </a:p>
          <a:p>
            <a:pPr>
              <a:buNone/>
            </a:pPr>
            <a:endParaRPr lang="sr-Cyrl-BA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r-Cyrl-RS" dirty="0" smtClean="0"/>
              <a:t>Образац</a:t>
            </a:r>
          </a:p>
          <a:p>
            <a:r>
              <a:rPr lang="sr-Cyrl-BA" dirty="0" smtClean="0"/>
              <a:t>И</a:t>
            </a:r>
            <a:r>
              <a:rPr lang="sr-Cyrl-RS" dirty="0" smtClean="0"/>
              <a:t>звор, рјешење, начин бодовања</a:t>
            </a:r>
          </a:p>
          <a:p>
            <a:r>
              <a:rPr lang="sr-Cyrl-RS" dirty="0" smtClean="0"/>
              <a:t>Уколико је актив “мјешовитог” карактера, слање задатака преузима наст. енглеског језика са највећим бројем година стажа</a:t>
            </a:r>
          </a:p>
          <a:p>
            <a:endParaRPr lang="sr-Cyrl-BA" dirty="0"/>
          </a:p>
        </p:txBody>
      </p:sp>
    </p:spTree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sr-Cyrl-RS" dirty="0" smtClean="0"/>
              <a:t>ЗАКЉУЧНЕ НАПОМЕНЕ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1670605" y="1138425"/>
            <a:ext cx="7024429" cy="5039265"/>
          </a:xfrm>
        </p:spPr>
        <p:txBody>
          <a:bodyPr/>
          <a:lstStyle/>
          <a:p>
            <a:r>
              <a:rPr lang="sr-Cyrl-RS" dirty="0" smtClean="0">
                <a:latin typeface="Calibri" pitchFamily="34" charset="0"/>
                <a:cs typeface="Times New Roman" pitchFamily="18" charset="0"/>
              </a:rPr>
              <a:t>Упознати чланове актива о одржаном савјетовању</a:t>
            </a:r>
          </a:p>
          <a:p>
            <a:r>
              <a:rPr lang="sr-Cyrl-RS" dirty="0" smtClean="0">
                <a:latin typeface="Calibri" pitchFamily="34" charset="0"/>
                <a:cs typeface="Times New Roman" pitchFamily="18" charset="0"/>
              </a:rPr>
              <a:t>Нови Закон о основној школи</a:t>
            </a:r>
          </a:p>
          <a:p>
            <a:r>
              <a:rPr lang="sr-Cyrl-RS" dirty="0" smtClean="0">
                <a:latin typeface="Calibri" pitchFamily="34" charset="0"/>
                <a:cs typeface="Times New Roman" pitchFamily="18" charset="0"/>
              </a:rPr>
              <a:t>Детаљно прочитати смјернице и препоруке из НПП – а</a:t>
            </a:r>
          </a:p>
          <a:p>
            <a:r>
              <a:rPr lang="sr-Cyrl-RS" dirty="0" smtClean="0">
                <a:latin typeface="Calibri" pitchFamily="34" charset="0"/>
                <a:cs typeface="Times New Roman" pitchFamily="18" charset="0"/>
              </a:rPr>
              <a:t>Усавршавати се праћењем савремене литературе и путем интернет семинара</a:t>
            </a:r>
          </a:p>
          <a:p>
            <a:r>
              <a:rPr lang="sr-Cyrl-RS" dirty="0" smtClean="0">
                <a:latin typeface="Calibri" pitchFamily="34" charset="0"/>
                <a:cs typeface="Times New Roman" pitchFamily="18" charset="0"/>
              </a:rPr>
              <a:t>Планирати огледни час</a:t>
            </a:r>
          </a:p>
          <a:p>
            <a:r>
              <a:rPr lang="sr-Cyrl-RS" dirty="0" smtClean="0">
                <a:latin typeface="Calibri" pitchFamily="34" charset="0"/>
                <a:cs typeface="Times New Roman" pitchFamily="18" charset="0"/>
              </a:rPr>
              <a:t>Међусобна сарадња</a:t>
            </a:r>
          </a:p>
          <a:p>
            <a:endParaRPr lang="sr-Cyrl-RS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1016338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17899" y="833015"/>
            <a:ext cx="7329841" cy="5769936"/>
          </a:xfrm>
        </p:spPr>
        <p:txBody>
          <a:bodyPr/>
          <a:lstStyle/>
          <a:p>
            <a:r>
              <a:rPr lang="sr-Cyrl-RS" dirty="0" smtClean="0"/>
              <a:t>Ток часа мора ба буде логичан и досљедан</a:t>
            </a:r>
          </a:p>
          <a:p>
            <a:endParaRPr lang="sr-Cyrl-RS" dirty="0" smtClean="0"/>
          </a:p>
          <a:p>
            <a:r>
              <a:rPr lang="sr-Cyrl-RS" dirty="0" smtClean="0"/>
              <a:t>Што већи број комуникативних активности</a:t>
            </a:r>
          </a:p>
          <a:p>
            <a:endParaRPr lang="sr-Cyrl-RS" dirty="0" smtClean="0"/>
          </a:p>
          <a:p>
            <a:r>
              <a:rPr lang="sr-Cyrl-RS" dirty="0" smtClean="0"/>
              <a:t>Циљ да ученици активно користе језик, увјежбавају лексику и граматичка правила у разним ситуацијама</a:t>
            </a:r>
          </a:p>
          <a:p>
            <a:endParaRPr lang="sr-Cyrl-RS" dirty="0" smtClean="0"/>
          </a:p>
          <a:p>
            <a:endParaRPr lang="sr-Cyrl-BA" dirty="0" smtClean="0"/>
          </a:p>
          <a:p>
            <a:endParaRPr lang="sr-Cyrl-BA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65195" y="680310"/>
            <a:ext cx="7313370" cy="4275740"/>
          </a:xfrm>
        </p:spPr>
        <p:txBody>
          <a:bodyPr>
            <a:normAutofit/>
          </a:bodyPr>
          <a:lstStyle/>
          <a:p>
            <a:r>
              <a:rPr lang="sr-Cyrl-BA" dirty="0" smtClean="0"/>
              <a:t>Примјењивати с</a:t>
            </a:r>
            <a:r>
              <a:rPr lang="sr-Cyrl-RS" dirty="0" smtClean="0"/>
              <a:t>авремене методе и облике рада и различите типове задатака у складу са савременим принципима наставе енглеског језика</a:t>
            </a:r>
          </a:p>
          <a:p>
            <a:r>
              <a:rPr lang="sr-Cyrl-RS" dirty="0" smtClean="0"/>
              <a:t>На часу користити аудио-визуелна средства</a:t>
            </a:r>
          </a:p>
          <a:p>
            <a:pPr lvl="1">
              <a:buNone/>
            </a:pPr>
            <a:r>
              <a:rPr lang="sr-Latn-RS" dirty="0" smtClean="0"/>
              <a:t>British council - Flashcard maker</a:t>
            </a:r>
          </a:p>
          <a:p>
            <a:pPr lvl="1">
              <a:buNone/>
            </a:pPr>
            <a:endParaRPr lang="sr-Cyrl-RS" dirty="0" smtClean="0"/>
          </a:p>
          <a:p>
            <a:pPr lvl="1"/>
            <a:endParaRPr lang="sr-Cyrl-RS" dirty="0" smtClean="0"/>
          </a:p>
          <a:p>
            <a:pPr lvl="1"/>
            <a:endParaRPr lang="sr-Cyrl-BA" dirty="0"/>
          </a:p>
        </p:txBody>
      </p:sp>
      <p:pic>
        <p:nvPicPr>
          <p:cNvPr id="4" name="Picture 3" descr="fc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655770" y="3429000"/>
            <a:ext cx="2443279" cy="274869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65194" y="527605"/>
            <a:ext cx="7482546" cy="4123036"/>
          </a:xfrm>
        </p:spPr>
        <p:txBody>
          <a:bodyPr>
            <a:normAutofit/>
          </a:bodyPr>
          <a:lstStyle/>
          <a:p>
            <a:endParaRPr lang="sr-Cyrl-BA" dirty="0" smtClean="0"/>
          </a:p>
          <a:p>
            <a:r>
              <a:rPr lang="sr-Cyrl-BA" dirty="0" smtClean="0"/>
              <a:t>Примјери</a:t>
            </a:r>
            <a:r>
              <a:rPr lang="vi-VN" dirty="0" smtClean="0"/>
              <a:t> </a:t>
            </a:r>
            <a:r>
              <a:rPr lang="sr-Cyrl-BA" dirty="0" smtClean="0"/>
              <a:t>из</a:t>
            </a:r>
            <a:r>
              <a:rPr lang="vi-VN" dirty="0" smtClean="0"/>
              <a:t> </a:t>
            </a:r>
            <a:r>
              <a:rPr lang="sr-Cyrl-BA" dirty="0" smtClean="0"/>
              <a:t>њихових</a:t>
            </a:r>
            <a:r>
              <a:rPr lang="vi-VN" dirty="0" smtClean="0"/>
              <a:t> </a:t>
            </a:r>
            <a:r>
              <a:rPr lang="sr-Cyrl-BA" dirty="0" smtClean="0"/>
              <a:t>живота</a:t>
            </a:r>
            <a:r>
              <a:rPr lang="vi-VN" dirty="0" smtClean="0"/>
              <a:t> </a:t>
            </a:r>
            <a:r>
              <a:rPr lang="sr-Cyrl-BA" dirty="0" smtClean="0"/>
              <a:t>у</a:t>
            </a:r>
            <a:r>
              <a:rPr lang="vi-VN" dirty="0" smtClean="0"/>
              <a:t> </a:t>
            </a:r>
            <a:r>
              <a:rPr lang="sr-Cyrl-BA" dirty="0" smtClean="0"/>
              <a:t>објашњавању</a:t>
            </a:r>
            <a:r>
              <a:rPr lang="vi-VN" dirty="0" smtClean="0"/>
              <a:t> </a:t>
            </a:r>
            <a:r>
              <a:rPr lang="sr-Cyrl-BA" dirty="0" smtClean="0"/>
              <a:t>градива</a:t>
            </a:r>
            <a:r>
              <a:rPr lang="vi-VN" dirty="0" smtClean="0"/>
              <a:t>. </a:t>
            </a:r>
            <a:endParaRPr lang="sr-Cyrl-RS" dirty="0" smtClean="0"/>
          </a:p>
          <a:p>
            <a:endParaRPr lang="vi-VN" dirty="0" smtClean="0"/>
          </a:p>
          <a:p>
            <a:r>
              <a:rPr lang="sr-Cyrl-RS" dirty="0" smtClean="0"/>
              <a:t>Примјер</a:t>
            </a:r>
            <a:r>
              <a:rPr lang="vi-VN" dirty="0" smtClean="0"/>
              <a:t> </a:t>
            </a:r>
            <a:r>
              <a:rPr lang="sr-Cyrl-RS" dirty="0" smtClean="0"/>
              <a:t>из свог живота</a:t>
            </a:r>
          </a:p>
          <a:p>
            <a:pPr lvl="1">
              <a:buNone/>
            </a:pPr>
            <a:r>
              <a:rPr lang="sr-Cyrl-RS" dirty="0" smtClean="0"/>
              <a:t>интересантно да чују детаљ из вашег живота  </a:t>
            </a:r>
          </a:p>
          <a:p>
            <a:pPr lvl="1">
              <a:buNone/>
            </a:pPr>
            <a:r>
              <a:rPr lang="sr-Cyrl-RS" dirty="0" smtClean="0"/>
              <a:t>боље ће упамтити такве примјере. 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65194" y="381000"/>
            <a:ext cx="7635251" cy="6074736"/>
          </a:xfrm>
        </p:spPr>
        <p:txBody>
          <a:bodyPr>
            <a:normAutofit/>
          </a:bodyPr>
          <a:lstStyle/>
          <a:p>
            <a:r>
              <a:rPr lang="sr-Cyrl-BA" dirty="0" smtClean="0"/>
              <a:t>Нека</a:t>
            </a:r>
            <a:r>
              <a:rPr lang="vi-VN" dirty="0" smtClean="0"/>
              <a:t> </a:t>
            </a:r>
            <a:r>
              <a:rPr lang="sr-Cyrl-BA" dirty="0" smtClean="0"/>
              <a:t>вам</a:t>
            </a:r>
            <a:r>
              <a:rPr lang="vi-VN" dirty="0" smtClean="0"/>
              <a:t> </a:t>
            </a:r>
            <a:r>
              <a:rPr lang="sr-Cyrl-BA" dirty="0" smtClean="0"/>
              <a:t>ученици</a:t>
            </a:r>
            <a:r>
              <a:rPr lang="vi-VN" dirty="0" smtClean="0"/>
              <a:t> </a:t>
            </a:r>
            <a:r>
              <a:rPr lang="sr-Cyrl-BA" dirty="0" smtClean="0"/>
              <a:t>проналазе</a:t>
            </a:r>
            <a:r>
              <a:rPr lang="vi-VN" dirty="0" smtClean="0"/>
              <a:t> </a:t>
            </a:r>
            <a:r>
              <a:rPr lang="sr-Cyrl-BA" dirty="0" smtClean="0"/>
              <a:t>грешке</a:t>
            </a:r>
            <a:r>
              <a:rPr lang="vi-VN" dirty="0" smtClean="0"/>
              <a:t> </a:t>
            </a:r>
            <a:r>
              <a:rPr lang="sr-Cyrl-BA" dirty="0" smtClean="0"/>
              <a:t>у</a:t>
            </a:r>
            <a:r>
              <a:rPr lang="vi-VN" dirty="0" smtClean="0"/>
              <a:t> </a:t>
            </a:r>
            <a:r>
              <a:rPr lang="sr-Cyrl-BA" dirty="0" smtClean="0"/>
              <a:t>предавању</a:t>
            </a:r>
            <a:r>
              <a:rPr lang="vi-VN" b="1" dirty="0" smtClean="0"/>
              <a:t> </a:t>
            </a:r>
            <a:endParaRPr lang="sr-Cyrl-RS" b="1" dirty="0" smtClean="0"/>
          </a:p>
          <a:p>
            <a:pPr>
              <a:buNone/>
            </a:pPr>
            <a:r>
              <a:rPr lang="sr-Cyrl-BA" dirty="0" smtClean="0"/>
              <a:t>	интересантно</a:t>
            </a:r>
            <a:r>
              <a:rPr lang="vi-VN" dirty="0" smtClean="0"/>
              <a:t> </a:t>
            </a:r>
            <a:r>
              <a:rPr lang="sr-Cyrl-BA" dirty="0" smtClean="0"/>
              <a:t>и</a:t>
            </a:r>
            <a:r>
              <a:rPr lang="vi-VN" dirty="0" smtClean="0"/>
              <a:t> </a:t>
            </a:r>
            <a:r>
              <a:rPr lang="sr-Cyrl-BA" dirty="0" smtClean="0"/>
              <a:t>активније</a:t>
            </a:r>
            <a:r>
              <a:rPr lang="vi-VN" dirty="0" smtClean="0"/>
              <a:t> </a:t>
            </a:r>
            <a:r>
              <a:rPr lang="sr-Cyrl-BA" dirty="0" smtClean="0"/>
              <a:t>ће</a:t>
            </a:r>
            <a:r>
              <a:rPr lang="vi-VN" dirty="0" smtClean="0"/>
              <a:t> </a:t>
            </a:r>
            <a:r>
              <a:rPr lang="sr-Cyrl-BA" dirty="0" smtClean="0"/>
              <a:t>вас</a:t>
            </a:r>
            <a:r>
              <a:rPr lang="vi-VN" dirty="0" smtClean="0"/>
              <a:t> </a:t>
            </a:r>
            <a:r>
              <a:rPr lang="sr-Cyrl-BA" dirty="0" smtClean="0"/>
              <a:t>пратити</a:t>
            </a:r>
            <a:r>
              <a:rPr lang="vi-VN" dirty="0" smtClean="0"/>
              <a:t>.</a:t>
            </a:r>
            <a:endParaRPr lang="sr-Cyrl-RS" dirty="0" smtClean="0"/>
          </a:p>
          <a:p>
            <a:pPr>
              <a:buNone/>
            </a:pPr>
            <a:endParaRPr lang="sr-Cyrl-RS" dirty="0" smtClean="0"/>
          </a:p>
          <a:p>
            <a:r>
              <a:rPr lang="sr-Cyrl-BA" dirty="0" smtClean="0"/>
              <a:t>Нека они</a:t>
            </a:r>
            <a:r>
              <a:rPr lang="vi-VN" dirty="0" smtClean="0"/>
              <a:t> </a:t>
            </a:r>
            <a:r>
              <a:rPr lang="sr-Cyrl-RS" dirty="0" smtClean="0"/>
              <a:t>сами себе оцјењују</a:t>
            </a:r>
            <a:r>
              <a:rPr lang="vi-VN" dirty="0" smtClean="0"/>
              <a:t> </a:t>
            </a:r>
            <a:r>
              <a:rPr lang="sr-Cyrl-RS" dirty="0" smtClean="0"/>
              <a:t>и добију</a:t>
            </a:r>
          </a:p>
          <a:p>
            <a:pPr>
              <a:buNone/>
            </a:pPr>
            <a:r>
              <a:rPr lang="sr-Cyrl-RS" dirty="0" smtClean="0"/>
              <a:t>	прилику да свако од њих према свом мишљењу оцијени себе и  образложи зашто тако мисли. </a:t>
            </a:r>
            <a:endParaRPr lang="sr-Cyrl-BA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12489" y="1596540"/>
            <a:ext cx="7787956" cy="2595985"/>
          </a:xfrm>
        </p:spPr>
        <p:txBody>
          <a:bodyPr/>
          <a:lstStyle/>
          <a:p>
            <a:pPr>
              <a:buNone/>
            </a:pPr>
            <a:r>
              <a:rPr lang="sr-Cyrl-BA" dirty="0" smtClean="0"/>
              <a:t>	О</a:t>
            </a:r>
            <a:r>
              <a:rPr lang="sr-Cyrl-RS" dirty="0" smtClean="0"/>
              <a:t>слушкујте ученике и препознајте њихове потребе, те им дајте велику дозу охрабрења и подршке 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sr-Cyrl-BA" dirty="0" smtClean="0"/>
          </a:p>
          <a:p>
            <a:pPr>
              <a:buNone/>
            </a:pPr>
            <a:endParaRPr lang="sr-Cyrl-BA" dirty="0" smtClean="0"/>
          </a:p>
          <a:p>
            <a:pPr>
              <a:buNone/>
            </a:pPr>
            <a:endParaRPr lang="sr-Cyrl-BA" dirty="0" smtClean="0"/>
          </a:p>
          <a:p>
            <a:pPr algn="ctr">
              <a:buNone/>
            </a:pPr>
            <a:r>
              <a:rPr lang="sr-Cyrl-BA" dirty="0" smtClean="0"/>
              <a:t>Х</a:t>
            </a:r>
            <a:r>
              <a:rPr lang="sr-Cyrl-RS" dirty="0" smtClean="0"/>
              <a:t>вала на пажњи и стрпљењу!</a:t>
            </a:r>
          </a:p>
          <a:p>
            <a:pPr algn="ctr">
              <a:buNone/>
            </a:pPr>
            <a:endParaRPr lang="sr-Cyrl-RS" dirty="0" smtClean="0"/>
          </a:p>
          <a:p>
            <a:pPr algn="r">
              <a:buNone/>
            </a:pPr>
            <a:endParaRPr lang="sr-Cyrl-BA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99000"/>
            <a:lum/>
          </a:blip>
          <a:srcRect/>
          <a:stretch>
            <a:fillRect l="8000" t="-1000" r="4000" b="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808475" y="5872280"/>
            <a:ext cx="503926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None/>
            </a:pPr>
            <a:r>
              <a:rPr lang="sr-Latn-RS" sz="3200" dirty="0" smtClean="0">
                <a:hlinkClick r:id="rId3"/>
              </a:rPr>
              <a:t>kristina.mataruga@rpz-rs.org</a:t>
            </a:r>
            <a:endParaRPr lang="sr-Latn-RS" sz="32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99000"/>
            <a:lum/>
          </a:blip>
          <a:srcRect/>
          <a:stretch>
            <a:fillRect l="-4000" t="1000" r="-4000" b="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17900" y="533400"/>
            <a:ext cx="7329840" cy="5922336"/>
          </a:xfrm>
        </p:spPr>
        <p:txBody>
          <a:bodyPr/>
          <a:lstStyle/>
          <a:p>
            <a:r>
              <a:rPr lang="sr-Cyrl-BA" dirty="0" smtClean="0"/>
              <a:t>И</a:t>
            </a:r>
            <a:r>
              <a:rPr lang="sr-Cyrl-RS" dirty="0" smtClean="0"/>
              <a:t>збјегавати превођење текстова (одузима драгоцјено вријеме)</a:t>
            </a:r>
          </a:p>
          <a:p>
            <a:endParaRPr lang="sr-Cyrl-RS" dirty="0" smtClean="0"/>
          </a:p>
          <a:p>
            <a:r>
              <a:rPr lang="sr-Cyrl-RS" dirty="0" smtClean="0"/>
              <a:t>Разумијевање текста путем разних типова питања (кратка, јасна, ...) или задатака (</a:t>
            </a:r>
            <a:r>
              <a:rPr lang="sr-Latn-RS" dirty="0" smtClean="0"/>
              <a:t>Find in the text who/the word...)</a:t>
            </a:r>
            <a:endParaRPr lang="sr-Cyrl-RS" dirty="0" smtClean="0"/>
          </a:p>
          <a:p>
            <a:endParaRPr lang="sr-Latn-RS" dirty="0" smtClean="0"/>
          </a:p>
          <a:p>
            <a:r>
              <a:rPr lang="sr-Cyrl-RS" dirty="0" smtClean="0"/>
              <a:t>Иницирати дискусију на прочитану тему</a:t>
            </a:r>
          </a:p>
          <a:p>
            <a:endParaRPr lang="sr-Cyrl-BA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99000"/>
            <a:lum/>
          </a:blip>
          <a:srcRect/>
          <a:stretch>
            <a:fillRect l="-1000" t="-7000" b="-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2470</TotalTime>
  <Words>1413</Words>
  <Application>Microsoft Office PowerPoint</Application>
  <PresentationFormat>On-screen Show (4:3)</PresentationFormat>
  <Paragraphs>375</Paragraphs>
  <Slides>69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69</vt:i4>
      </vt:variant>
    </vt:vector>
  </HeadingPairs>
  <TitlesOfParts>
    <vt:vector size="70" baseType="lpstr">
      <vt:lpstr>Office Theme</vt:lpstr>
      <vt:lpstr>      Републички педагошки завод     Савјетовање наставника енглеског језика       </vt:lpstr>
      <vt:lpstr>ТЕМЕ</vt:lpstr>
      <vt:lpstr>Запажања са увида</vt:lpstr>
      <vt:lpstr>Slide 4</vt:lpstr>
      <vt:lpstr>Slide 5</vt:lpstr>
      <vt:lpstr>Slide 6</vt:lpstr>
      <vt:lpstr>Slide 7</vt:lpstr>
      <vt:lpstr>Slide 8</vt:lpstr>
      <vt:lpstr>Slide 9</vt:lpstr>
      <vt:lpstr>Slide 10</vt:lpstr>
      <vt:lpstr>Рад на задацима из уџбеника</vt:lpstr>
      <vt:lpstr>Оцјењивање</vt:lpstr>
      <vt:lpstr>Приручници</vt:lpstr>
      <vt:lpstr>Slide 14</vt:lpstr>
      <vt:lpstr>Интернет странице</vt:lpstr>
      <vt:lpstr>Slide 16</vt:lpstr>
      <vt:lpstr>Циљеви и исходи</vt:lpstr>
      <vt:lpstr>Slide 18</vt:lpstr>
      <vt:lpstr>Slide 19</vt:lpstr>
      <vt:lpstr>Slide 20</vt:lpstr>
      <vt:lpstr>Slide 21</vt:lpstr>
      <vt:lpstr>Формулисање исхода учења </vt:lpstr>
      <vt:lpstr>Slide 23</vt:lpstr>
      <vt:lpstr>Slide 24</vt:lpstr>
      <vt:lpstr>Slide 25</vt:lpstr>
      <vt:lpstr>Примјери  формулација исхода:</vt:lpstr>
      <vt:lpstr>Подсјетник за провјеру дефинисаних исхода</vt:lpstr>
      <vt:lpstr>Slide 28</vt:lpstr>
      <vt:lpstr>Slide 29</vt:lpstr>
      <vt:lpstr>Slide 30</vt:lpstr>
      <vt:lpstr>Essay rubrics - дескриптори</vt:lpstr>
      <vt:lpstr>Slide 32</vt:lpstr>
      <vt:lpstr>Slide 33</vt:lpstr>
      <vt:lpstr>Slide 34</vt:lpstr>
      <vt:lpstr>Slide 35</vt:lpstr>
      <vt:lpstr>Slide 36</vt:lpstr>
      <vt:lpstr>Slide 37</vt:lpstr>
      <vt:lpstr>Фазе</vt:lpstr>
      <vt:lpstr> Mотивацијa </vt:lpstr>
      <vt:lpstr>Публикација</vt:lpstr>
      <vt:lpstr>Slide 41</vt:lpstr>
      <vt:lpstr>Slide 42</vt:lpstr>
      <vt:lpstr>Write a report </vt:lpstr>
      <vt:lpstr>Вођени састав</vt:lpstr>
      <vt:lpstr>Тема</vt:lpstr>
      <vt:lpstr>Slide 46</vt:lpstr>
      <vt:lpstr>Slide 47</vt:lpstr>
      <vt:lpstr>Slide 48</vt:lpstr>
      <vt:lpstr>Концепт</vt:lpstr>
      <vt:lpstr>Осврт на написан текст</vt:lpstr>
      <vt:lpstr>Slide 51</vt:lpstr>
      <vt:lpstr>Slide 52</vt:lpstr>
      <vt:lpstr>Читање написаног</vt:lpstr>
      <vt:lpstr>Slide 54</vt:lpstr>
      <vt:lpstr>Како повећати објективност?</vt:lpstr>
      <vt:lpstr>Корисни приручници</vt:lpstr>
      <vt:lpstr>Екстерна провјера постигнућа</vt:lpstr>
      <vt:lpstr>Резултати </vt:lpstr>
      <vt:lpstr>НАЈБОЉИ РЕЗУЛТАТ</vt:lpstr>
      <vt:lpstr>Slide 60</vt:lpstr>
      <vt:lpstr>Slide 61</vt:lpstr>
      <vt:lpstr>ЗАКЉУЧНЕ НАПОМЕНЕ</vt:lpstr>
      <vt:lpstr>Slide 63</vt:lpstr>
      <vt:lpstr>Slide 64</vt:lpstr>
      <vt:lpstr>Slide 65</vt:lpstr>
      <vt:lpstr>Slide 66</vt:lpstr>
      <vt:lpstr>Slide 67</vt:lpstr>
      <vt:lpstr>Slide 68</vt:lpstr>
      <vt:lpstr>Slide 69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Julian</dc:creator>
  <cp:lastModifiedBy>Kristina Mataruga</cp:lastModifiedBy>
  <cp:revision>214</cp:revision>
  <dcterms:created xsi:type="dcterms:W3CDTF">2013-08-21T19:17:07Z</dcterms:created>
  <dcterms:modified xsi:type="dcterms:W3CDTF">2017-08-21T07:13:10Z</dcterms:modified>
</cp:coreProperties>
</file>